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webextensions/webextension1.xml" ContentType="application/vnd.ms-office.webextension+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14"/>
  </p:notesMasterIdLst>
  <p:sldIdLst>
    <p:sldId id="256" r:id="rId2"/>
    <p:sldId id="258" r:id="rId3"/>
    <p:sldId id="257" r:id="rId4"/>
    <p:sldId id="259" r:id="rId5"/>
    <p:sldId id="260" r:id="rId6"/>
    <p:sldId id="263" r:id="rId7"/>
    <p:sldId id="262" r:id="rId8"/>
    <p:sldId id="264" r:id="rId9"/>
    <p:sldId id="265" r:id="rId10"/>
    <p:sldId id="266" r:id="rId11"/>
    <p:sldId id="261"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0ECC-81D3-7948-A3B5-82F054A91177}" type="datetimeFigureOut">
              <a:rPr lang="en-GB" smtClean="0"/>
              <a:t>04/12/2018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BC8748-7EE3-6146-B4EE-6984ACC7EF69}" type="slidenum">
              <a:rPr lang="en-GB" smtClean="0"/>
              <a:t>‹#›</a:t>
            </a:fld>
            <a:endParaRPr lang="en-GB"/>
          </a:p>
        </p:txBody>
      </p:sp>
    </p:spTree>
    <p:extLst>
      <p:ext uri="{BB962C8B-B14F-4D97-AF65-F5344CB8AC3E}">
        <p14:creationId xmlns:p14="http://schemas.microsoft.com/office/powerpoint/2010/main" val="3817257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an instructor for the </a:t>
            </a:r>
            <a:r>
              <a:rPr lang="en-GB" dirty="0" err="1"/>
              <a:t>Carpentries.org</a:t>
            </a:r>
            <a:r>
              <a:rPr lang="en-GB" dirty="0"/>
              <a:t> and am a member of the code of conduct committee</a:t>
            </a:r>
          </a:p>
          <a:p>
            <a:r>
              <a:rPr lang="en-GB" dirty="0"/>
              <a:t>Have completed Mozilla Open Leadership training and am a mentor for Cohort 6 of the open leadership program</a:t>
            </a:r>
          </a:p>
          <a:p>
            <a:r>
              <a:rPr lang="en-GB" dirty="0"/>
              <a:t>As part of my role I develop OER, presented about this work at the OER18 conference and am part of the organising committee for OER19</a:t>
            </a:r>
          </a:p>
        </p:txBody>
      </p:sp>
      <p:sp>
        <p:nvSpPr>
          <p:cNvPr id="4" name="Slide Number Placeholder 3"/>
          <p:cNvSpPr>
            <a:spLocks noGrp="1"/>
          </p:cNvSpPr>
          <p:nvPr>
            <p:ph type="sldNum" sz="quarter" idx="5"/>
          </p:nvPr>
        </p:nvSpPr>
        <p:spPr/>
        <p:txBody>
          <a:bodyPr/>
          <a:lstStyle/>
          <a:p>
            <a:fld id="{49BC8748-7EE3-6146-B4EE-6984ACC7EF69}" type="slidenum">
              <a:rPr lang="en-GB" smtClean="0"/>
              <a:t>2</a:t>
            </a:fld>
            <a:endParaRPr lang="en-GB"/>
          </a:p>
        </p:txBody>
      </p:sp>
    </p:spTree>
    <p:extLst>
      <p:ext uri="{BB962C8B-B14F-4D97-AF65-F5344CB8AC3E}">
        <p14:creationId xmlns:p14="http://schemas.microsoft.com/office/powerpoint/2010/main" val="1788536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views on what open means are similar to that of Mozilla, however I am a bit more pragmatic about licensing and will use more restrictive licenses than CC0</a:t>
            </a:r>
          </a:p>
        </p:txBody>
      </p:sp>
      <p:sp>
        <p:nvSpPr>
          <p:cNvPr id="4" name="Slide Number Placeholder 3"/>
          <p:cNvSpPr>
            <a:spLocks noGrp="1"/>
          </p:cNvSpPr>
          <p:nvPr>
            <p:ph type="sldNum" sz="quarter" idx="5"/>
          </p:nvPr>
        </p:nvSpPr>
        <p:spPr/>
        <p:txBody>
          <a:bodyPr/>
          <a:lstStyle/>
          <a:p>
            <a:fld id="{49BC8748-7EE3-6146-B4EE-6984ACC7EF69}" type="slidenum">
              <a:rPr lang="en-GB" smtClean="0"/>
              <a:t>3</a:t>
            </a:fld>
            <a:endParaRPr lang="en-GB"/>
          </a:p>
        </p:txBody>
      </p:sp>
    </p:spTree>
    <p:extLst>
      <p:ext uri="{BB962C8B-B14F-4D97-AF65-F5344CB8AC3E}">
        <p14:creationId xmlns:p14="http://schemas.microsoft.com/office/powerpoint/2010/main" val="316682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a lot of the adjustments overlap – a change made for one group of users is generally useful for all users</a:t>
            </a:r>
          </a:p>
        </p:txBody>
      </p:sp>
      <p:sp>
        <p:nvSpPr>
          <p:cNvPr id="4" name="Slide Number Placeholder 3"/>
          <p:cNvSpPr>
            <a:spLocks noGrp="1"/>
          </p:cNvSpPr>
          <p:nvPr>
            <p:ph type="sldNum" sz="quarter" idx="5"/>
          </p:nvPr>
        </p:nvSpPr>
        <p:spPr/>
        <p:txBody>
          <a:bodyPr/>
          <a:lstStyle/>
          <a:p>
            <a:fld id="{49BC8748-7EE3-6146-B4EE-6984ACC7EF69}" type="slidenum">
              <a:rPr lang="en-GB" smtClean="0"/>
              <a:t>10</a:t>
            </a:fld>
            <a:endParaRPr lang="en-GB"/>
          </a:p>
        </p:txBody>
      </p:sp>
    </p:spTree>
    <p:extLst>
      <p:ext uri="{BB962C8B-B14F-4D97-AF65-F5344CB8AC3E}">
        <p14:creationId xmlns:p14="http://schemas.microsoft.com/office/powerpoint/2010/main" val="305303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a reminder that by making things equally available, they are not always equitably available</a:t>
            </a:r>
          </a:p>
        </p:txBody>
      </p:sp>
      <p:sp>
        <p:nvSpPr>
          <p:cNvPr id="4" name="Slide Number Placeholder 3"/>
          <p:cNvSpPr>
            <a:spLocks noGrp="1"/>
          </p:cNvSpPr>
          <p:nvPr>
            <p:ph type="sldNum" sz="quarter" idx="5"/>
          </p:nvPr>
        </p:nvSpPr>
        <p:spPr/>
        <p:txBody>
          <a:bodyPr/>
          <a:lstStyle/>
          <a:p>
            <a:fld id="{49BC8748-7EE3-6146-B4EE-6984ACC7EF69}" type="slidenum">
              <a:rPr lang="en-GB" smtClean="0"/>
              <a:t>11</a:t>
            </a:fld>
            <a:endParaRPr lang="en-GB"/>
          </a:p>
        </p:txBody>
      </p:sp>
    </p:spTree>
    <p:extLst>
      <p:ext uri="{BB962C8B-B14F-4D97-AF65-F5344CB8AC3E}">
        <p14:creationId xmlns:p14="http://schemas.microsoft.com/office/powerpoint/2010/main" val="1595221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2805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9061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7823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4998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78924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99162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617261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5326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116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5586B75A-687E-405C-8A0B-8D00578BA2C3}" type="datetimeFigureOut">
              <a:rPr lang="en-US" smtClean="0"/>
              <a:pPr/>
              <a:t>12/4/18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1347520"/>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586B75A-687E-405C-8A0B-8D00578BA2C3}" type="datetimeFigureOut">
              <a:rPr lang="en-US" smtClean="0"/>
              <a:pPr/>
              <a:t>12/4/18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79508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586B75A-687E-405C-8A0B-8D00578BA2C3}" type="datetimeFigureOut">
              <a:rPr lang="en-US" smtClean="0"/>
              <a:pPr/>
              <a:t>12/4/18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3871747"/>
      </p:ext>
    </p:extLst>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youtu.be/quKdaqlR_9w?t=134"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dadyslexia.org.uk/employer/dyslexia-style-guide-2018-creating-dyslexia-friendly-cont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36345CD-75D8-8441-8AC9-2B99E4C849BC}"/>
              </a:ext>
            </a:extLst>
          </p:cNvPr>
          <p:cNvSpPr>
            <a:spLocks noGrp="1"/>
          </p:cNvSpPr>
          <p:nvPr>
            <p:ph type="subTitle" idx="1"/>
          </p:nvPr>
        </p:nvSpPr>
        <p:spPr>
          <a:xfrm>
            <a:off x="4678810" y="6264613"/>
            <a:ext cx="7315200" cy="438715"/>
          </a:xfrm>
        </p:spPr>
        <p:txBody>
          <a:bodyPr>
            <a:noAutofit/>
          </a:bodyPr>
          <a:lstStyle/>
          <a:p>
            <a:r>
              <a:rPr lang="en-US" sz="2400" dirty="0">
                <a:solidFill>
                  <a:schemeClr val="bg2">
                    <a:lumMod val="50000"/>
                  </a:schemeClr>
                </a:solidFill>
              </a:rPr>
              <a:t>Samantha Ahern, Digital Education Developments</a:t>
            </a:r>
          </a:p>
        </p:txBody>
      </p:sp>
      <p:pic>
        <p:nvPicPr>
          <p:cNvPr id="8" name="Picture 7">
            <a:extLst>
              <a:ext uri="{FF2B5EF4-FFF2-40B4-BE49-F238E27FC236}">
                <a16:creationId xmlns:a16="http://schemas.microsoft.com/office/drawing/2014/main" id="{EB8C0F57-2634-3346-A3BE-CB084B90F0AB}"/>
              </a:ext>
            </a:extLst>
          </p:cNvPr>
          <p:cNvPicPr>
            <a:picLocks noChangeAspect="1"/>
          </p:cNvPicPr>
          <p:nvPr/>
        </p:nvPicPr>
        <p:blipFill>
          <a:blip r:embed="rId2"/>
          <a:stretch>
            <a:fillRect/>
          </a:stretch>
        </p:blipFill>
        <p:spPr>
          <a:xfrm>
            <a:off x="357312" y="317000"/>
            <a:ext cx="9104350" cy="5590640"/>
          </a:xfrm>
          <a:prstGeom prst="rect">
            <a:avLst/>
          </a:prstGeom>
        </p:spPr>
      </p:pic>
    </p:spTree>
    <p:extLst>
      <p:ext uri="{BB962C8B-B14F-4D97-AF65-F5344CB8AC3E}">
        <p14:creationId xmlns:p14="http://schemas.microsoft.com/office/powerpoint/2010/main" val="254327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05460D7-05D6-C842-A62A-E2B5915EB0B5}"/>
              </a:ext>
            </a:extLst>
          </p:cNvPr>
          <p:cNvPicPr>
            <a:picLocks noGrp="1" noChangeAspect="1"/>
          </p:cNvPicPr>
          <p:nvPr>
            <p:ph idx="1"/>
          </p:nvPr>
        </p:nvPicPr>
        <p:blipFill>
          <a:blip r:embed="rId3"/>
          <a:stretch>
            <a:fillRect/>
          </a:stretch>
        </p:blipFill>
        <p:spPr>
          <a:xfrm>
            <a:off x="2743638" y="926856"/>
            <a:ext cx="6505870" cy="4730310"/>
          </a:xfrm>
        </p:spPr>
      </p:pic>
    </p:spTree>
    <p:extLst>
      <p:ext uri="{BB962C8B-B14F-4D97-AF65-F5344CB8AC3E}">
        <p14:creationId xmlns:p14="http://schemas.microsoft.com/office/powerpoint/2010/main" val="3673414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53E26C-6688-D549-95AD-496DD33B1623}"/>
              </a:ext>
            </a:extLst>
          </p:cNvPr>
          <p:cNvSpPr>
            <a:spLocks noGrp="1"/>
          </p:cNvSpPr>
          <p:nvPr>
            <p:ph idx="1"/>
          </p:nvPr>
        </p:nvSpPr>
        <p:spPr>
          <a:xfrm>
            <a:off x="2095211" y="5191153"/>
            <a:ext cx="7729728" cy="1119389"/>
          </a:xfrm>
        </p:spPr>
        <p:txBody>
          <a:bodyPr/>
          <a:lstStyle/>
          <a:p>
            <a:pPr marL="0" indent="0">
              <a:buNone/>
            </a:pPr>
            <a:r>
              <a:rPr lang="en-GB" dirty="0"/>
              <a:t>The social relational model of disability identifies externally imposed disadvantage and restriction as being caused by a contemporary social organisation that takes little or no account of people who have impairments.</a:t>
            </a:r>
            <a:endParaRPr lang="en-US" dirty="0"/>
          </a:p>
        </p:txBody>
      </p:sp>
      <p:sp>
        <p:nvSpPr>
          <p:cNvPr id="4" name="TextBox 3">
            <a:extLst>
              <a:ext uri="{FF2B5EF4-FFF2-40B4-BE49-F238E27FC236}">
                <a16:creationId xmlns:a16="http://schemas.microsoft.com/office/drawing/2014/main" id="{35A1904F-C2C2-8E45-9AAC-7B304EF1FBE1}"/>
              </a:ext>
            </a:extLst>
          </p:cNvPr>
          <p:cNvSpPr txBox="1"/>
          <p:nvPr/>
        </p:nvSpPr>
        <p:spPr>
          <a:xfrm>
            <a:off x="7553133" y="4221279"/>
            <a:ext cx="3959158" cy="430887"/>
          </a:xfrm>
          <a:prstGeom prst="rect">
            <a:avLst/>
          </a:prstGeom>
          <a:noFill/>
        </p:spPr>
        <p:txBody>
          <a:bodyPr wrap="square" rtlCol="0">
            <a:spAutoFit/>
          </a:bodyPr>
          <a:lstStyle/>
          <a:p>
            <a:r>
              <a:rPr lang="en-GB" sz="1100" dirty="0"/>
              <a:t>“Interaction Institute for Social Change | Artist: Angus Maguire.” </a:t>
            </a:r>
          </a:p>
          <a:p>
            <a:r>
              <a:rPr lang="en-GB" sz="1100" dirty="0"/>
              <a:t> </a:t>
            </a:r>
            <a:r>
              <a:rPr lang="en-GB" sz="1100" dirty="0" err="1"/>
              <a:t>interactioninstitute.org</a:t>
            </a:r>
            <a:r>
              <a:rPr lang="en-GB" sz="1100" dirty="0"/>
              <a:t> and </a:t>
            </a:r>
            <a:r>
              <a:rPr lang="en-GB" sz="1100" dirty="0" err="1"/>
              <a:t>madewithangus.com</a:t>
            </a:r>
            <a:r>
              <a:rPr lang="en-GB" sz="1100" dirty="0"/>
              <a:t>.</a:t>
            </a:r>
            <a:endParaRPr lang="en-US" sz="1100" dirty="0"/>
          </a:p>
        </p:txBody>
      </p:sp>
      <p:pic>
        <p:nvPicPr>
          <p:cNvPr id="6" name="Picture 5">
            <a:extLst>
              <a:ext uri="{FF2B5EF4-FFF2-40B4-BE49-F238E27FC236}">
                <a16:creationId xmlns:a16="http://schemas.microsoft.com/office/drawing/2014/main" id="{80D9E34E-C4DF-284A-8360-E3AC03F9C665}"/>
              </a:ext>
            </a:extLst>
          </p:cNvPr>
          <p:cNvPicPr>
            <a:picLocks noChangeAspect="1"/>
          </p:cNvPicPr>
          <p:nvPr/>
        </p:nvPicPr>
        <p:blipFill>
          <a:blip r:embed="rId3"/>
          <a:stretch>
            <a:fillRect/>
          </a:stretch>
        </p:blipFill>
        <p:spPr>
          <a:xfrm>
            <a:off x="2095211" y="865001"/>
            <a:ext cx="5346711" cy="4010034"/>
          </a:xfrm>
          <a:prstGeom prst="rect">
            <a:avLst/>
          </a:prstGeom>
        </p:spPr>
      </p:pic>
    </p:spTree>
    <p:extLst>
      <p:ext uri="{BB962C8B-B14F-4D97-AF65-F5344CB8AC3E}">
        <p14:creationId xmlns:p14="http://schemas.microsoft.com/office/powerpoint/2010/main" val="2326447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2E32-4AA6-2440-8F0F-E9C1261DC99E}"/>
              </a:ext>
            </a:extLst>
          </p:cNvPr>
          <p:cNvSpPr>
            <a:spLocks noGrp="1"/>
          </p:cNvSpPr>
          <p:nvPr>
            <p:ph type="title"/>
          </p:nvPr>
        </p:nvSpPr>
        <p:spPr/>
        <p:txBody>
          <a:bodyPr/>
          <a:lstStyle/>
          <a:p>
            <a:r>
              <a:rPr lang="en-GB" dirty="0"/>
              <a:t>Be Open for ALL!</a:t>
            </a:r>
          </a:p>
        </p:txBody>
      </p:sp>
      <p:pic>
        <p:nvPicPr>
          <p:cNvPr id="7" name="Content Placeholder 6">
            <a:extLst>
              <a:ext uri="{FF2B5EF4-FFF2-40B4-BE49-F238E27FC236}">
                <a16:creationId xmlns:a16="http://schemas.microsoft.com/office/drawing/2014/main" id="{2FB3F945-4CD8-054D-9FA4-BAC16AE9883B}"/>
              </a:ext>
            </a:extLst>
          </p:cNvPr>
          <p:cNvPicPr>
            <a:picLocks noGrp="1" noChangeAspect="1"/>
          </p:cNvPicPr>
          <p:nvPr>
            <p:ph idx="1"/>
          </p:nvPr>
        </p:nvPicPr>
        <p:blipFill>
          <a:blip r:embed="rId2"/>
          <a:stretch>
            <a:fillRect/>
          </a:stretch>
        </p:blipFill>
        <p:spPr>
          <a:xfrm>
            <a:off x="3823853" y="2638425"/>
            <a:ext cx="4544294" cy="3101975"/>
          </a:xfrm>
        </p:spPr>
      </p:pic>
    </p:spTree>
    <p:extLst>
      <p:ext uri="{BB962C8B-B14F-4D97-AF65-F5344CB8AC3E}">
        <p14:creationId xmlns:p14="http://schemas.microsoft.com/office/powerpoint/2010/main" val="71033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DE19-9A43-9840-92A5-2D275DB1DE6C}"/>
              </a:ext>
            </a:extLst>
          </p:cNvPr>
          <p:cNvSpPr>
            <a:spLocks noGrp="1"/>
          </p:cNvSpPr>
          <p:nvPr>
            <p:ph type="title"/>
          </p:nvPr>
        </p:nvSpPr>
        <p:spPr/>
        <p:txBody>
          <a:bodyPr/>
          <a:lstStyle/>
          <a:p>
            <a:r>
              <a:rPr lang="en-US" cap="none" dirty="0"/>
              <a:t>My involvement with Open</a:t>
            </a:r>
          </a:p>
        </p:txBody>
      </p:sp>
      <p:sp>
        <p:nvSpPr>
          <p:cNvPr id="3" name="TextBox 2">
            <a:extLst>
              <a:ext uri="{FF2B5EF4-FFF2-40B4-BE49-F238E27FC236}">
                <a16:creationId xmlns:a16="http://schemas.microsoft.com/office/drawing/2014/main" id="{052D4913-745D-764C-AD91-5F12042A39DD}"/>
              </a:ext>
            </a:extLst>
          </p:cNvPr>
          <p:cNvSpPr txBox="1"/>
          <p:nvPr/>
        </p:nvSpPr>
        <p:spPr>
          <a:xfrm>
            <a:off x="2231136" y="2722651"/>
            <a:ext cx="8352890" cy="3416320"/>
          </a:xfrm>
          <a:prstGeom prst="rect">
            <a:avLst/>
          </a:prstGeom>
          <a:noFill/>
        </p:spPr>
        <p:txBody>
          <a:bodyPr wrap="square" rtlCol="0">
            <a:spAutoFit/>
          </a:bodyPr>
          <a:lstStyle/>
          <a:p>
            <a:pPr marL="285750" indent="-285750">
              <a:buFont typeface="Arial" panose="020B0604020202020204" pitchFamily="34" charset="0"/>
              <a:buChar char="•"/>
            </a:pPr>
            <a:r>
              <a:rPr lang="en-GB" dirty="0" err="1"/>
              <a:t>Carpentries.org</a:t>
            </a:r>
            <a:endParaRPr lang="en-GB" dirty="0"/>
          </a:p>
          <a:p>
            <a:pPr marL="742950" lvl="1" indent="-285750">
              <a:buFont typeface="Arial" panose="020B0604020202020204" pitchFamily="34" charset="0"/>
              <a:buChar char="•"/>
            </a:pPr>
            <a:r>
              <a:rPr lang="en-GB" dirty="0"/>
              <a:t>Carpentries Instructor</a:t>
            </a:r>
          </a:p>
          <a:p>
            <a:pPr marL="742950" lvl="1" indent="-285750">
              <a:buFont typeface="Arial" panose="020B0604020202020204" pitchFamily="34" charset="0"/>
              <a:buChar char="•"/>
            </a:pPr>
            <a:r>
              <a:rPr lang="en-GB" dirty="0"/>
              <a:t>Code of Conduct Committee Member</a:t>
            </a:r>
          </a:p>
          <a:p>
            <a:pPr lvl="1"/>
            <a:endParaRPr lang="en-GB" dirty="0"/>
          </a:p>
          <a:p>
            <a:pPr marL="285750" indent="-285750">
              <a:buFont typeface="Arial" panose="020B0604020202020204" pitchFamily="34" charset="0"/>
              <a:buChar char="•"/>
            </a:pPr>
            <a:r>
              <a:rPr lang="en-GB" dirty="0"/>
              <a:t>Mozilla Open Leaders</a:t>
            </a:r>
          </a:p>
          <a:p>
            <a:pPr marL="742950" lvl="1" indent="-285750">
              <a:buFont typeface="Arial" panose="020B0604020202020204" pitchFamily="34" charset="0"/>
              <a:buChar char="•"/>
            </a:pPr>
            <a:r>
              <a:rPr lang="en-GB" dirty="0"/>
              <a:t>Completed Open Leadership program in Autumn 2017 (Cohort 4)</a:t>
            </a:r>
          </a:p>
          <a:p>
            <a:pPr marL="742950" lvl="1" indent="-285750">
              <a:buFont typeface="Arial" panose="020B0604020202020204" pitchFamily="34" charset="0"/>
              <a:buChar char="•"/>
            </a:pPr>
            <a:r>
              <a:rPr lang="en-GB" dirty="0"/>
              <a:t>Coach – 2017 Mozilla Global Sprint</a:t>
            </a:r>
          </a:p>
          <a:p>
            <a:pPr marL="742950" lvl="1" indent="-285750">
              <a:buFont typeface="Arial" panose="020B0604020202020204" pitchFamily="34" charset="0"/>
              <a:buChar char="•"/>
            </a:pPr>
            <a:r>
              <a:rPr lang="en-GB" dirty="0"/>
              <a:t>Mentor – Open Leaders program Autumn 2018 (Cohort 8)</a:t>
            </a:r>
          </a:p>
          <a:p>
            <a:pPr lvl="1"/>
            <a:endParaRPr lang="en-GB" dirty="0"/>
          </a:p>
          <a:p>
            <a:pPr marL="285750" indent="-285750">
              <a:buFont typeface="Arial" panose="020B0604020202020204" pitchFamily="34" charset="0"/>
              <a:buChar char="•"/>
            </a:pPr>
            <a:r>
              <a:rPr lang="en-GB" dirty="0"/>
              <a:t>OER19</a:t>
            </a:r>
          </a:p>
          <a:p>
            <a:pPr marL="742950" lvl="1" indent="-285750">
              <a:buFont typeface="Arial" panose="020B0604020202020204" pitchFamily="34" charset="0"/>
              <a:buChar char="•"/>
            </a:pPr>
            <a:r>
              <a:rPr lang="en-GB" dirty="0"/>
              <a:t>Member of the organising committee</a:t>
            </a:r>
          </a:p>
          <a:p>
            <a:pPr marL="742950" lvl="1" indent="-285750">
              <a:buFont typeface="Arial" panose="020B0604020202020204" pitchFamily="34" charset="0"/>
              <a:buChar char="•"/>
            </a:pPr>
            <a:endParaRPr lang="en-GB" dirty="0"/>
          </a:p>
        </p:txBody>
      </p:sp>
    </p:spTree>
    <p:extLst>
      <p:ext uri="{BB962C8B-B14F-4D97-AF65-F5344CB8AC3E}">
        <p14:creationId xmlns:p14="http://schemas.microsoft.com/office/powerpoint/2010/main" val="233856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D0DF-5F97-9F40-A05A-AB51F88B0999}"/>
              </a:ext>
            </a:extLst>
          </p:cNvPr>
          <p:cNvSpPr>
            <a:spLocks noGrp="1"/>
          </p:cNvSpPr>
          <p:nvPr>
            <p:ph type="title"/>
          </p:nvPr>
        </p:nvSpPr>
        <p:spPr/>
        <p:txBody>
          <a:bodyPr/>
          <a:lstStyle/>
          <a:p>
            <a:r>
              <a:rPr lang="en-US" cap="none" dirty="0"/>
              <a:t>What does Open mean to me?</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0C379E15-4BB7-4349-A41B-76833A47F196}"/>
                  </a:ext>
                </a:extLst>
              </p:cNvPr>
              <p:cNvGraphicFramePr>
                <a:graphicFrameLocks noGrp="1"/>
              </p:cNvGraphicFramePr>
              <p:nvPr>
                <p:ph idx="1"/>
              </p:nvPr>
            </p:nvGraphicFramePr>
            <p:xfrm>
              <a:off x="2230438" y="2638425"/>
              <a:ext cx="7731125" cy="3101975"/>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a:extLst>
                  <a:ext uri="{FF2B5EF4-FFF2-40B4-BE49-F238E27FC236}">
                    <a16:creationId xmlns:a16="http://schemas.microsoft.com/office/drawing/2014/main" id="{0C379E15-4BB7-4349-A41B-76833A47F196}"/>
                  </a:ext>
                </a:extLst>
              </p:cNvPr>
              <p:cNvPicPr>
                <a:picLocks noGrp="1" noRot="1" noChangeAspect="1" noMove="1" noResize="1" noEditPoints="1" noAdjustHandles="1" noChangeArrowheads="1" noChangeShapeType="1"/>
              </p:cNvPicPr>
              <p:nvPr/>
            </p:nvPicPr>
            <p:blipFill>
              <a:blip r:embed="rId4"/>
              <a:stretch>
                <a:fillRect/>
              </a:stretch>
            </p:blipFill>
            <p:spPr>
              <a:xfrm>
                <a:off x="2230438" y="2638425"/>
                <a:ext cx="7731125" cy="3101975"/>
              </a:xfrm>
              <a:prstGeom prst="rect">
                <a:avLst/>
              </a:prstGeom>
            </p:spPr>
          </p:pic>
        </mc:Fallback>
      </mc:AlternateContent>
      <p:sp>
        <p:nvSpPr>
          <p:cNvPr id="5" name="TextBox 4">
            <a:extLst>
              <a:ext uri="{FF2B5EF4-FFF2-40B4-BE49-F238E27FC236}">
                <a16:creationId xmlns:a16="http://schemas.microsoft.com/office/drawing/2014/main" id="{ABBF2D1B-8F5C-D644-874F-089C092D673C}"/>
              </a:ext>
            </a:extLst>
          </p:cNvPr>
          <p:cNvSpPr txBox="1"/>
          <p:nvPr/>
        </p:nvSpPr>
        <p:spPr>
          <a:xfrm>
            <a:off x="2461098" y="6118698"/>
            <a:ext cx="7499766" cy="369332"/>
          </a:xfrm>
          <a:prstGeom prst="rect">
            <a:avLst/>
          </a:prstGeom>
          <a:noFill/>
        </p:spPr>
        <p:txBody>
          <a:bodyPr wrap="square" rtlCol="0">
            <a:spAutoFit/>
          </a:bodyPr>
          <a:lstStyle/>
          <a:p>
            <a:r>
              <a:rPr lang="en-US" dirty="0">
                <a:hlinkClick r:id="rId5">
                  <a:extLst>
                    <a:ext uri="{A12FA001-AC4F-418D-AE19-62706E023703}">
                      <ahyp:hlinkClr xmlns:ahyp="http://schemas.microsoft.com/office/drawing/2018/hyperlinkcolor" val="tx"/>
                    </a:ext>
                  </a:extLst>
                </a:hlinkClick>
              </a:rPr>
              <a:t>https://</a:t>
            </a:r>
            <a:r>
              <a:rPr lang="en-US" dirty="0" err="1">
                <a:hlinkClick r:id="rId5">
                  <a:extLst>
                    <a:ext uri="{A12FA001-AC4F-418D-AE19-62706E023703}">
                      <ahyp:hlinkClr xmlns:ahyp="http://schemas.microsoft.com/office/drawing/2018/hyperlinkcolor" val="tx"/>
                    </a:ext>
                  </a:extLst>
                </a:hlinkClick>
              </a:rPr>
              <a:t>youtu.be</a:t>
            </a:r>
            <a:r>
              <a:rPr lang="en-US" dirty="0">
                <a:hlinkClick r:id="rId5">
                  <a:extLst>
                    <a:ext uri="{A12FA001-AC4F-418D-AE19-62706E023703}">
                      <ahyp:hlinkClr xmlns:ahyp="http://schemas.microsoft.com/office/drawing/2018/hyperlinkcolor" val="tx"/>
                    </a:ext>
                  </a:extLst>
                </a:hlinkClick>
              </a:rPr>
              <a:t>/quKdaqlR_9w?t=134</a:t>
            </a:r>
            <a:endParaRPr lang="en-US" dirty="0"/>
          </a:p>
        </p:txBody>
      </p:sp>
    </p:spTree>
    <p:extLst>
      <p:ext uri="{BB962C8B-B14F-4D97-AF65-F5344CB8AC3E}">
        <p14:creationId xmlns:p14="http://schemas.microsoft.com/office/powerpoint/2010/main" val="3620209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AE4E-6266-654B-A1E6-712540B048F8}"/>
              </a:ext>
            </a:extLst>
          </p:cNvPr>
          <p:cNvSpPr>
            <a:spLocks noGrp="1"/>
          </p:cNvSpPr>
          <p:nvPr>
            <p:ph type="title"/>
          </p:nvPr>
        </p:nvSpPr>
        <p:spPr/>
        <p:txBody>
          <a:bodyPr/>
          <a:lstStyle/>
          <a:p>
            <a:r>
              <a:rPr lang="en-US" cap="none" dirty="0"/>
              <a:t>Open for All?</a:t>
            </a:r>
          </a:p>
        </p:txBody>
      </p:sp>
      <p:sp>
        <p:nvSpPr>
          <p:cNvPr id="3" name="Content Placeholder 2">
            <a:extLst>
              <a:ext uri="{FF2B5EF4-FFF2-40B4-BE49-F238E27FC236}">
                <a16:creationId xmlns:a16="http://schemas.microsoft.com/office/drawing/2014/main" id="{DE753EAD-3BCD-5A40-B3F4-58BD0C76212E}"/>
              </a:ext>
            </a:extLst>
          </p:cNvPr>
          <p:cNvSpPr>
            <a:spLocks noGrp="1"/>
          </p:cNvSpPr>
          <p:nvPr>
            <p:ph idx="1"/>
          </p:nvPr>
        </p:nvSpPr>
        <p:spPr/>
        <p:txBody>
          <a:bodyPr>
            <a:normAutofit/>
          </a:bodyPr>
          <a:lstStyle/>
          <a:p>
            <a:pPr marL="0" indent="0">
              <a:buNone/>
            </a:pPr>
            <a:r>
              <a:rPr lang="en-GB" b="1" dirty="0"/>
              <a:t>Algorithm deems The Sun easiest tabloid to read, comparable to CBBC</a:t>
            </a:r>
          </a:p>
          <a:p>
            <a:pPr marL="0" indent="0">
              <a:buNone/>
            </a:pPr>
            <a:r>
              <a:rPr lang="en-US" dirty="0"/>
              <a:t>“</a:t>
            </a:r>
            <a:r>
              <a:rPr lang="en-GB" dirty="0"/>
              <a:t>The readability scores of the articles also indicated that online tabloid newspapers were more readable than broadsheets, and they were more likely to employ sentimental language than their highbrow media fellows. In a case study of 15 leading newspapers from the US and the UK, The Sun was found to be the easiest to read (with a readability score similar CBBC's Newsround), while The Guardian was scored as the least readable.”</a:t>
            </a:r>
            <a:endParaRPr lang="en-US" dirty="0"/>
          </a:p>
        </p:txBody>
      </p:sp>
      <p:sp>
        <p:nvSpPr>
          <p:cNvPr id="4" name="TextBox 3">
            <a:extLst>
              <a:ext uri="{FF2B5EF4-FFF2-40B4-BE49-F238E27FC236}">
                <a16:creationId xmlns:a16="http://schemas.microsoft.com/office/drawing/2014/main" id="{FD42893C-53F4-1647-9AC1-FFA9ACF9883A}"/>
              </a:ext>
            </a:extLst>
          </p:cNvPr>
          <p:cNvSpPr txBox="1"/>
          <p:nvPr/>
        </p:nvSpPr>
        <p:spPr>
          <a:xfrm>
            <a:off x="2231136" y="5612860"/>
            <a:ext cx="7963451" cy="369332"/>
          </a:xfrm>
          <a:prstGeom prst="rect">
            <a:avLst/>
          </a:prstGeom>
          <a:noFill/>
        </p:spPr>
        <p:txBody>
          <a:bodyPr wrap="square" rtlCol="0">
            <a:spAutoFit/>
          </a:bodyPr>
          <a:lstStyle/>
          <a:p>
            <a:r>
              <a:rPr lang="en-US" dirty="0"/>
              <a:t>https://</a:t>
            </a:r>
            <a:r>
              <a:rPr lang="en-US" dirty="0" err="1"/>
              <a:t>www.wired.co.uk</a:t>
            </a:r>
            <a:r>
              <a:rPr lang="en-US" dirty="0"/>
              <a:t>/article/analysis-of-news-articles</a:t>
            </a:r>
          </a:p>
        </p:txBody>
      </p:sp>
    </p:spTree>
    <p:extLst>
      <p:ext uri="{BB962C8B-B14F-4D97-AF65-F5344CB8AC3E}">
        <p14:creationId xmlns:p14="http://schemas.microsoft.com/office/powerpoint/2010/main" val="3419157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590F-3CA4-3A49-B66F-688610938863}"/>
              </a:ext>
            </a:extLst>
          </p:cNvPr>
          <p:cNvSpPr>
            <a:spLocks noGrp="1"/>
          </p:cNvSpPr>
          <p:nvPr>
            <p:ph type="title"/>
          </p:nvPr>
        </p:nvSpPr>
        <p:spPr/>
        <p:txBody>
          <a:bodyPr/>
          <a:lstStyle/>
          <a:p>
            <a:r>
              <a:rPr lang="en-US" cap="none" dirty="0"/>
              <a:t>Adult Literacy</a:t>
            </a:r>
          </a:p>
        </p:txBody>
      </p:sp>
      <p:sp>
        <p:nvSpPr>
          <p:cNvPr id="3" name="Content Placeholder 2">
            <a:extLst>
              <a:ext uri="{FF2B5EF4-FFF2-40B4-BE49-F238E27FC236}">
                <a16:creationId xmlns:a16="http://schemas.microsoft.com/office/drawing/2014/main" id="{F85813F7-7FB5-754B-AFA7-A6E2392A6EDB}"/>
              </a:ext>
            </a:extLst>
          </p:cNvPr>
          <p:cNvSpPr>
            <a:spLocks noGrp="1"/>
          </p:cNvSpPr>
          <p:nvPr>
            <p:ph idx="1"/>
          </p:nvPr>
        </p:nvSpPr>
        <p:spPr/>
        <p:txBody>
          <a:bodyPr/>
          <a:lstStyle/>
          <a:p>
            <a:pPr marL="0" indent="0">
              <a:buNone/>
            </a:pPr>
            <a:r>
              <a:rPr lang="en-US" dirty="0"/>
              <a:t>“</a:t>
            </a:r>
            <a:r>
              <a:rPr lang="en-GB" dirty="0"/>
              <a:t>Around 15 per cent, or 5.1 million adults in England, can be described as 'functionally illiterate.' They would not pass an English GCSE and have literacy levels at or below those expected of an 11-year-old. They can understand short straightforward texts on familiar topics accurately and independently, and obtain information from everyday sources, but reading information from unfamiliar sources, or on unfamiliar topics, could cause problems.”</a:t>
            </a:r>
          </a:p>
          <a:p>
            <a:pPr marL="0" indent="0">
              <a:buNone/>
            </a:pPr>
            <a:endParaRPr lang="en-US" dirty="0"/>
          </a:p>
        </p:txBody>
      </p:sp>
      <p:sp>
        <p:nvSpPr>
          <p:cNvPr id="4" name="TextBox 3">
            <a:extLst>
              <a:ext uri="{FF2B5EF4-FFF2-40B4-BE49-F238E27FC236}">
                <a16:creationId xmlns:a16="http://schemas.microsoft.com/office/drawing/2014/main" id="{BBA80266-7AD0-714C-935D-1C419D88FC1F}"/>
              </a:ext>
            </a:extLst>
          </p:cNvPr>
          <p:cNvSpPr txBox="1"/>
          <p:nvPr/>
        </p:nvSpPr>
        <p:spPr>
          <a:xfrm>
            <a:off x="2231136" y="5612860"/>
            <a:ext cx="7963451" cy="369332"/>
          </a:xfrm>
          <a:prstGeom prst="rect">
            <a:avLst/>
          </a:prstGeom>
          <a:noFill/>
        </p:spPr>
        <p:txBody>
          <a:bodyPr wrap="square" rtlCol="0">
            <a:spAutoFit/>
          </a:bodyPr>
          <a:lstStyle/>
          <a:p>
            <a:r>
              <a:rPr lang="en-US" dirty="0"/>
              <a:t>https://</a:t>
            </a:r>
            <a:r>
              <a:rPr lang="en-US" dirty="0" err="1"/>
              <a:t>literacytrust.org.uk</a:t>
            </a:r>
            <a:r>
              <a:rPr lang="en-US" dirty="0"/>
              <a:t>/parents-and-families/adult-literacy/</a:t>
            </a:r>
          </a:p>
        </p:txBody>
      </p:sp>
    </p:spTree>
    <p:extLst>
      <p:ext uri="{BB962C8B-B14F-4D97-AF65-F5344CB8AC3E}">
        <p14:creationId xmlns:p14="http://schemas.microsoft.com/office/powerpoint/2010/main" val="419629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889AE-D39D-AD43-A932-4B1967C5C0DA}"/>
              </a:ext>
            </a:extLst>
          </p:cNvPr>
          <p:cNvSpPr>
            <a:spLocks noGrp="1"/>
          </p:cNvSpPr>
          <p:nvPr>
            <p:ph type="title"/>
          </p:nvPr>
        </p:nvSpPr>
        <p:spPr/>
        <p:txBody>
          <a:bodyPr/>
          <a:lstStyle/>
          <a:p>
            <a:r>
              <a:rPr lang="en-GB" cap="none" dirty="0"/>
              <a:t>Up-Goer 5</a:t>
            </a:r>
          </a:p>
        </p:txBody>
      </p:sp>
      <p:pic>
        <p:nvPicPr>
          <p:cNvPr id="6" name="Picture 5">
            <a:extLst>
              <a:ext uri="{FF2B5EF4-FFF2-40B4-BE49-F238E27FC236}">
                <a16:creationId xmlns:a16="http://schemas.microsoft.com/office/drawing/2014/main" id="{853635F9-C4C3-3E46-8DD1-E2FDF6719F95}"/>
              </a:ext>
            </a:extLst>
          </p:cNvPr>
          <p:cNvPicPr>
            <a:picLocks noChangeAspect="1"/>
          </p:cNvPicPr>
          <p:nvPr/>
        </p:nvPicPr>
        <p:blipFill>
          <a:blip r:embed="rId2"/>
          <a:stretch>
            <a:fillRect/>
          </a:stretch>
        </p:blipFill>
        <p:spPr>
          <a:xfrm>
            <a:off x="3884735" y="2420606"/>
            <a:ext cx="4884127" cy="3476836"/>
          </a:xfrm>
          <a:prstGeom prst="rect">
            <a:avLst/>
          </a:prstGeom>
        </p:spPr>
      </p:pic>
      <p:sp>
        <p:nvSpPr>
          <p:cNvPr id="7" name="TextBox 6">
            <a:extLst>
              <a:ext uri="{FF2B5EF4-FFF2-40B4-BE49-F238E27FC236}">
                <a16:creationId xmlns:a16="http://schemas.microsoft.com/office/drawing/2014/main" id="{BA43F303-4CA5-CF4E-BA51-2F63400AF4AC}"/>
              </a:ext>
            </a:extLst>
          </p:cNvPr>
          <p:cNvSpPr txBox="1"/>
          <p:nvPr/>
        </p:nvSpPr>
        <p:spPr>
          <a:xfrm>
            <a:off x="4982307" y="6164636"/>
            <a:ext cx="3505200" cy="369332"/>
          </a:xfrm>
          <a:prstGeom prst="rect">
            <a:avLst/>
          </a:prstGeom>
          <a:noFill/>
        </p:spPr>
        <p:txBody>
          <a:bodyPr wrap="square" rtlCol="0">
            <a:spAutoFit/>
          </a:bodyPr>
          <a:lstStyle/>
          <a:p>
            <a:r>
              <a:rPr lang="en-GB" dirty="0"/>
              <a:t>http://</a:t>
            </a:r>
            <a:r>
              <a:rPr lang="en-GB" dirty="0" err="1"/>
              <a:t>splasho.com</a:t>
            </a:r>
            <a:r>
              <a:rPr lang="en-GB" dirty="0"/>
              <a:t>/upgoer5/</a:t>
            </a:r>
          </a:p>
        </p:txBody>
      </p:sp>
    </p:spTree>
    <p:extLst>
      <p:ext uri="{BB962C8B-B14F-4D97-AF65-F5344CB8AC3E}">
        <p14:creationId xmlns:p14="http://schemas.microsoft.com/office/powerpoint/2010/main" val="177253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CDA78-1BC8-7C43-A49A-8EDAADC1F44B}"/>
              </a:ext>
            </a:extLst>
          </p:cNvPr>
          <p:cNvSpPr>
            <a:spLocks noGrp="1"/>
          </p:cNvSpPr>
          <p:nvPr>
            <p:ph type="title"/>
          </p:nvPr>
        </p:nvSpPr>
        <p:spPr/>
        <p:txBody>
          <a:bodyPr/>
          <a:lstStyle/>
          <a:p>
            <a:r>
              <a:rPr lang="en-US" cap="none" dirty="0"/>
              <a:t>Creating Dyslexia Friendly Content</a:t>
            </a:r>
          </a:p>
        </p:txBody>
      </p:sp>
      <p:sp>
        <p:nvSpPr>
          <p:cNvPr id="3" name="Content Placeholder 2">
            <a:extLst>
              <a:ext uri="{FF2B5EF4-FFF2-40B4-BE49-F238E27FC236}">
                <a16:creationId xmlns:a16="http://schemas.microsoft.com/office/drawing/2014/main" id="{6CDA71D6-03E1-184B-A89F-86143A216A93}"/>
              </a:ext>
            </a:extLst>
          </p:cNvPr>
          <p:cNvSpPr>
            <a:spLocks noGrp="1"/>
          </p:cNvSpPr>
          <p:nvPr>
            <p:ph idx="1"/>
          </p:nvPr>
        </p:nvSpPr>
        <p:spPr>
          <a:xfrm>
            <a:off x="2231136" y="2476461"/>
            <a:ext cx="7729728" cy="3101983"/>
          </a:xfrm>
        </p:spPr>
        <p:txBody>
          <a:bodyPr>
            <a:normAutofit fontScale="92500" lnSpcReduction="10000"/>
          </a:bodyPr>
          <a:lstStyle/>
          <a:p>
            <a:r>
              <a:rPr lang="en-US" sz="2000" dirty="0"/>
              <a:t>Readable Fonts</a:t>
            </a:r>
          </a:p>
          <a:p>
            <a:pPr lvl="1"/>
            <a:r>
              <a:rPr lang="en-US" sz="2000" dirty="0"/>
              <a:t>Sans Serif Fonts, 12-14pt</a:t>
            </a:r>
          </a:p>
          <a:p>
            <a:r>
              <a:rPr lang="en-US" sz="2000" dirty="0"/>
              <a:t>Headings and Structure</a:t>
            </a:r>
          </a:p>
          <a:p>
            <a:r>
              <a:rPr lang="en-US" sz="2000" dirty="0" err="1"/>
              <a:t>Colour</a:t>
            </a:r>
            <a:endParaRPr lang="en-US" sz="2000" dirty="0"/>
          </a:p>
          <a:p>
            <a:pPr lvl="1"/>
            <a:r>
              <a:rPr lang="en-US" sz="2000" dirty="0"/>
              <a:t>Use single </a:t>
            </a:r>
            <a:r>
              <a:rPr lang="en-US" sz="2000" dirty="0" err="1"/>
              <a:t>colour</a:t>
            </a:r>
            <a:r>
              <a:rPr lang="en-US" sz="2000" dirty="0"/>
              <a:t> backgrounds</a:t>
            </a:r>
          </a:p>
          <a:p>
            <a:r>
              <a:rPr lang="en-US" sz="2000" dirty="0"/>
              <a:t>Layout</a:t>
            </a:r>
          </a:p>
          <a:p>
            <a:pPr lvl="1"/>
            <a:r>
              <a:rPr lang="en-US" sz="2000" dirty="0"/>
              <a:t>Left align, without justification</a:t>
            </a:r>
          </a:p>
          <a:p>
            <a:r>
              <a:rPr lang="en-US" sz="2000" dirty="0"/>
              <a:t>Writing Style</a:t>
            </a:r>
          </a:p>
          <a:p>
            <a:endParaRPr lang="en-US" dirty="0"/>
          </a:p>
          <a:p>
            <a:endParaRPr lang="en-US" dirty="0"/>
          </a:p>
        </p:txBody>
      </p:sp>
      <p:sp>
        <p:nvSpPr>
          <p:cNvPr id="4" name="TextBox 3">
            <a:extLst>
              <a:ext uri="{FF2B5EF4-FFF2-40B4-BE49-F238E27FC236}">
                <a16:creationId xmlns:a16="http://schemas.microsoft.com/office/drawing/2014/main" id="{CF22FC1F-E17F-E54F-BC92-C60427078178}"/>
              </a:ext>
            </a:extLst>
          </p:cNvPr>
          <p:cNvSpPr txBox="1"/>
          <p:nvPr/>
        </p:nvSpPr>
        <p:spPr>
          <a:xfrm>
            <a:off x="2231136" y="5901493"/>
            <a:ext cx="7963451" cy="646331"/>
          </a:xfrm>
          <a:prstGeom prst="rect">
            <a:avLst/>
          </a:prstGeom>
          <a:noFill/>
        </p:spPr>
        <p:txBody>
          <a:bodyPr wrap="square" rtlCol="0">
            <a:spAutoFit/>
          </a:bodyPr>
          <a:lstStyle/>
          <a:p>
            <a:r>
              <a:rPr lang="en-US" dirty="0">
                <a:hlinkClick r:id="rId2">
                  <a:extLst>
                    <a:ext uri="{A12FA001-AC4F-418D-AE19-62706E023703}">
                      <ahyp:hlinkClr xmlns:ahyp="http://schemas.microsoft.com/office/drawing/2018/hyperlinkcolor" val="tx"/>
                    </a:ext>
                  </a:extLst>
                </a:hlinkClick>
              </a:rPr>
              <a:t>https://www.bdadyslexia.org.uk/employer/dyslexia-style-guide-2018-creating-dyslexia-friendly-content</a:t>
            </a:r>
            <a:endParaRPr lang="en-US" dirty="0"/>
          </a:p>
        </p:txBody>
      </p:sp>
    </p:spTree>
    <p:extLst>
      <p:ext uri="{BB962C8B-B14F-4D97-AF65-F5344CB8AC3E}">
        <p14:creationId xmlns:p14="http://schemas.microsoft.com/office/powerpoint/2010/main" val="24307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6F4C6-A5C3-8B44-94CD-2A91E90FE506}"/>
              </a:ext>
            </a:extLst>
          </p:cNvPr>
          <p:cNvSpPr>
            <a:spLocks noGrp="1"/>
          </p:cNvSpPr>
          <p:nvPr>
            <p:ph type="title"/>
          </p:nvPr>
        </p:nvSpPr>
        <p:spPr/>
        <p:txBody>
          <a:bodyPr/>
          <a:lstStyle/>
          <a:p>
            <a:r>
              <a:rPr lang="en-GB" cap="none" dirty="0"/>
              <a:t>Colour Blindness</a:t>
            </a:r>
          </a:p>
        </p:txBody>
      </p:sp>
      <p:sp>
        <p:nvSpPr>
          <p:cNvPr id="6" name="TextBox 5">
            <a:extLst>
              <a:ext uri="{FF2B5EF4-FFF2-40B4-BE49-F238E27FC236}">
                <a16:creationId xmlns:a16="http://schemas.microsoft.com/office/drawing/2014/main" id="{172E6C48-34EE-7342-BA69-27C95BDDBDDE}"/>
              </a:ext>
            </a:extLst>
          </p:cNvPr>
          <p:cNvSpPr txBox="1"/>
          <p:nvPr/>
        </p:nvSpPr>
        <p:spPr>
          <a:xfrm>
            <a:off x="2231136" y="2613794"/>
            <a:ext cx="7729728" cy="2308324"/>
          </a:xfrm>
          <a:prstGeom prst="rect">
            <a:avLst/>
          </a:prstGeom>
          <a:noFill/>
        </p:spPr>
        <p:txBody>
          <a:bodyPr wrap="square" rtlCol="0">
            <a:spAutoFit/>
          </a:bodyPr>
          <a:lstStyle/>
          <a:p>
            <a:pPr marL="285750" indent="-285750">
              <a:buFont typeface="Arial" panose="020B0604020202020204" pitchFamily="34" charset="0"/>
              <a:buChar char="•"/>
            </a:pPr>
            <a:r>
              <a:rPr lang="en-GB" dirty="0"/>
              <a:t>8% of all men and 0.5% of all women suffer from colour blindness</a:t>
            </a:r>
          </a:p>
          <a:p>
            <a:endParaRPr lang="en-GB" dirty="0"/>
          </a:p>
          <a:p>
            <a:pPr marL="285750" indent="-285750">
              <a:buFont typeface="Arial" panose="020B0604020202020204" pitchFamily="34" charset="0"/>
              <a:buChar char="•"/>
            </a:pPr>
            <a:r>
              <a:rPr lang="en-GB" dirty="0"/>
              <a:t>99% of colour blind people suffer from red-green colour blindness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colour blind people don’t see the same colours</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avoid some colour combinations</a:t>
            </a:r>
            <a:r>
              <a:rPr lang="en-GB" dirty="0"/>
              <a:t> that are commonly unfriendly to colour-blind users such as green/red, purple/blue, and light green/yellow.</a:t>
            </a:r>
          </a:p>
        </p:txBody>
      </p:sp>
      <p:sp>
        <p:nvSpPr>
          <p:cNvPr id="7" name="TextBox 6">
            <a:extLst>
              <a:ext uri="{FF2B5EF4-FFF2-40B4-BE49-F238E27FC236}">
                <a16:creationId xmlns:a16="http://schemas.microsoft.com/office/drawing/2014/main" id="{0F8FA5A2-E3D3-1E48-8433-4202A8799944}"/>
              </a:ext>
            </a:extLst>
          </p:cNvPr>
          <p:cNvSpPr txBox="1"/>
          <p:nvPr/>
        </p:nvSpPr>
        <p:spPr>
          <a:xfrm>
            <a:off x="2231136" y="5689649"/>
            <a:ext cx="8022473" cy="369332"/>
          </a:xfrm>
          <a:prstGeom prst="rect">
            <a:avLst/>
          </a:prstGeom>
          <a:noFill/>
        </p:spPr>
        <p:txBody>
          <a:bodyPr wrap="square" rtlCol="0">
            <a:spAutoFit/>
          </a:bodyPr>
          <a:lstStyle/>
          <a:p>
            <a:r>
              <a:rPr lang="en-GB" dirty="0"/>
              <a:t>https://</a:t>
            </a:r>
            <a:r>
              <a:rPr lang="en-GB" dirty="0" err="1"/>
              <a:t>uxdesign.cc</a:t>
            </a:r>
            <a:r>
              <a:rPr lang="en-GB" dirty="0"/>
              <a:t>/what-my-color-blindness-taught-me-about-design-d3009a93ff9c</a:t>
            </a:r>
          </a:p>
        </p:txBody>
      </p:sp>
    </p:spTree>
    <p:extLst>
      <p:ext uri="{BB962C8B-B14F-4D97-AF65-F5344CB8AC3E}">
        <p14:creationId xmlns:p14="http://schemas.microsoft.com/office/powerpoint/2010/main" val="150521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FF73-EE0E-5D42-8289-ADCCD9F7DE3A}"/>
              </a:ext>
            </a:extLst>
          </p:cNvPr>
          <p:cNvSpPr>
            <a:spLocks noGrp="1"/>
          </p:cNvSpPr>
          <p:nvPr>
            <p:ph type="title"/>
          </p:nvPr>
        </p:nvSpPr>
        <p:spPr/>
        <p:txBody>
          <a:bodyPr/>
          <a:lstStyle/>
          <a:p>
            <a:r>
              <a:rPr lang="en-GB" cap="none" dirty="0"/>
              <a:t>Hearing Impairments</a:t>
            </a:r>
          </a:p>
        </p:txBody>
      </p:sp>
      <p:sp>
        <p:nvSpPr>
          <p:cNvPr id="3" name="Content Placeholder 2">
            <a:extLst>
              <a:ext uri="{FF2B5EF4-FFF2-40B4-BE49-F238E27FC236}">
                <a16:creationId xmlns:a16="http://schemas.microsoft.com/office/drawing/2014/main" id="{31069822-ECFC-5A44-9D6F-E9383EB16018}"/>
              </a:ext>
            </a:extLst>
          </p:cNvPr>
          <p:cNvSpPr>
            <a:spLocks noGrp="1"/>
          </p:cNvSpPr>
          <p:nvPr>
            <p:ph idx="1"/>
          </p:nvPr>
        </p:nvSpPr>
        <p:spPr/>
        <p:txBody>
          <a:bodyPr>
            <a:normAutofit fontScale="70000" lnSpcReduction="20000"/>
          </a:bodyPr>
          <a:lstStyle/>
          <a:p>
            <a:pPr marL="0" indent="0">
              <a:buNone/>
            </a:pPr>
            <a:r>
              <a:rPr lang="en-GB" sz="2600" dirty="0"/>
              <a:t>“If subtitles aren’t possible, then at least provide a description of what the video is about,” appeals Ruth. “That’s increasingly missing as people get more casual about posting content.” She recalls a video of Aretha Franklin that a friend shared on Facebook: “I see her playing the piano and I think, ‘What song is she playing? There’s absolutely no description. It’s not that I need to hear every word, but sometimes I have no idea what’s happening.”</a:t>
            </a:r>
          </a:p>
          <a:p>
            <a:pPr marL="0" indent="0">
              <a:buNone/>
            </a:pPr>
            <a:endParaRPr lang="en-GB" dirty="0"/>
          </a:p>
          <a:p>
            <a:endParaRPr lang="en-GB" dirty="0"/>
          </a:p>
          <a:p>
            <a:r>
              <a:rPr lang="en-GB" sz="2900" dirty="0"/>
              <a:t>Guidance: https://</a:t>
            </a:r>
            <a:r>
              <a:rPr lang="en-GB" sz="2900" dirty="0" err="1"/>
              <a:t>developer.paciellogroup.com</a:t>
            </a:r>
            <a:r>
              <a:rPr lang="en-GB" sz="2900" dirty="0"/>
              <a:t>/blog/2017/03/sounding-out-the-web-accessibility-for-deaf-and-hard-of-hearing-people-part-2/</a:t>
            </a:r>
          </a:p>
        </p:txBody>
      </p:sp>
      <p:sp>
        <p:nvSpPr>
          <p:cNvPr id="4" name="TextBox 3">
            <a:extLst>
              <a:ext uri="{FF2B5EF4-FFF2-40B4-BE49-F238E27FC236}">
                <a16:creationId xmlns:a16="http://schemas.microsoft.com/office/drawing/2014/main" id="{4F08029F-F294-9744-9DAC-FEFEE6500021}"/>
              </a:ext>
            </a:extLst>
          </p:cNvPr>
          <p:cNvSpPr txBox="1"/>
          <p:nvPr/>
        </p:nvSpPr>
        <p:spPr>
          <a:xfrm>
            <a:off x="1641230" y="6040177"/>
            <a:ext cx="9237785" cy="923330"/>
          </a:xfrm>
          <a:prstGeom prst="rect">
            <a:avLst/>
          </a:prstGeom>
          <a:noFill/>
        </p:spPr>
        <p:txBody>
          <a:bodyPr wrap="square" rtlCol="0">
            <a:spAutoFit/>
          </a:bodyPr>
          <a:lstStyle/>
          <a:p>
            <a:r>
              <a:rPr lang="en-GB" dirty="0"/>
              <a:t>Source: https://</a:t>
            </a:r>
            <a:r>
              <a:rPr lang="en-GB" dirty="0" err="1"/>
              <a:t>developer.paciellogroup.com</a:t>
            </a:r>
            <a:r>
              <a:rPr lang="en-GB" dirty="0"/>
              <a:t>/blog/2017/02/sounding-out-the-web-accessibility-for-deaf-and-hard-of-hearing-people-part-1/</a:t>
            </a:r>
          </a:p>
          <a:p>
            <a:endParaRPr lang="en-GB" dirty="0"/>
          </a:p>
        </p:txBody>
      </p:sp>
    </p:spTree>
    <p:extLst>
      <p:ext uri="{BB962C8B-B14F-4D97-AF65-F5344CB8AC3E}">
        <p14:creationId xmlns:p14="http://schemas.microsoft.com/office/powerpoint/2010/main" val="262693412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2.png"/></Relationships>
</file>

<file path=ppt/webextensions/webextension1.xml><?xml version="1.0" encoding="utf-8"?>
<we:webextension xmlns:we="http://schemas.microsoft.com/office/webextensions/webextension/2010/11" id="{802F81E4-D25D-984D-B1E2-4450F3A03170}">
  <we:reference id="wa104221182" version="3.3.0.0" store="en-US" storeType="OMEX"/>
  <we:alternateReferences>
    <we:reference id="wa104221182" version="3.3.0.0" store="wa104221182" storeType="OMEX"/>
  </we:alternateReferences>
  <we:properties>
    <we:property name="autoplay" value="0"/>
    <we:property name="endtime" value="0"/>
    <we:property name="slideId" value="257"/>
    <we:property name="starttime" value="0"/>
    <we:property name="vid" value="&quot;https://youtu.be/quKdaqlR_9w?t=134&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{A6596652-D907-8D4B-86A9-2E69D0F25768}tf16401378</Template>
  <TotalTime>124</TotalTime>
  <Words>716</Words>
  <Application>Microsoft Macintosh PowerPoint</Application>
  <PresentationFormat>Widescreen</PresentationFormat>
  <Paragraphs>63</Paragraphs>
  <Slides>12</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Gill Sans MT</vt:lpstr>
      <vt:lpstr>Parcel</vt:lpstr>
      <vt:lpstr>PowerPoint Presentation</vt:lpstr>
      <vt:lpstr>My involvement with Open</vt:lpstr>
      <vt:lpstr>What does Open mean to me?</vt:lpstr>
      <vt:lpstr>Open for All?</vt:lpstr>
      <vt:lpstr>Adult Literacy</vt:lpstr>
      <vt:lpstr>Up-Goer 5</vt:lpstr>
      <vt:lpstr>Creating Dyslexia Friendly Content</vt:lpstr>
      <vt:lpstr>Colour Blindness</vt:lpstr>
      <vt:lpstr>Hearing Impairments</vt:lpstr>
      <vt:lpstr>PowerPoint Presentation</vt:lpstr>
      <vt:lpstr>PowerPoint Presentation</vt:lpstr>
      <vt:lpstr>Be Open for ALL!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Ahern, Samantha</dc:creator>
  <cp:lastModifiedBy>Ahern, Samantha</cp:lastModifiedBy>
  <cp:revision>15</cp:revision>
  <dcterms:created xsi:type="dcterms:W3CDTF">2018-11-05T09:26:35Z</dcterms:created>
  <dcterms:modified xsi:type="dcterms:W3CDTF">2018-12-04T12:04:24Z</dcterms:modified>
</cp:coreProperties>
</file>