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73" r:id="rId6"/>
    <p:sldId id="260" r:id="rId7"/>
    <p:sldId id="266" r:id="rId8"/>
    <p:sldId id="264" r:id="rId9"/>
    <p:sldId id="265" r:id="rId10"/>
    <p:sldId id="263" r:id="rId11"/>
    <p:sldId id="261" r:id="rId12"/>
    <p:sldId id="267" r:id="rId13"/>
    <p:sldId id="27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>
      <p:cViewPr varScale="1">
        <p:scale>
          <a:sx n="88" d="100"/>
          <a:sy n="88" d="100"/>
        </p:scale>
        <p:origin x="28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E2DAD-86DD-4FE5-B940-FC7716756630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9F165-1DCE-436D-960E-0F56D1D37F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132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649" y="1960605"/>
            <a:ext cx="10777151" cy="947995"/>
          </a:xfrm>
        </p:spPr>
        <p:txBody>
          <a:bodyPr anchor="t" anchorCtr="0"/>
          <a:lstStyle>
            <a:lvl1pPr algn="l">
              <a:defRPr sz="60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649" y="2989070"/>
            <a:ext cx="9144000" cy="483179"/>
          </a:xfrm>
        </p:spPr>
        <p:txBody>
          <a:bodyPr/>
          <a:lstStyle>
            <a:lvl1pPr marL="0" indent="0" algn="l">
              <a:buNone/>
              <a:defRPr sz="2400" b="1">
                <a:latin typeface="+mj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Rectangle 15" descr="Decorative">
            <a:extLst>
              <a:ext uri="{FF2B5EF4-FFF2-40B4-BE49-F238E27FC236}">
                <a16:creationId xmlns:a16="http://schemas.microsoft.com/office/drawing/2014/main" id="{A8BC7AF8-F89F-234F-B941-952FB6CBBBD1}"/>
              </a:ext>
            </a:extLst>
          </p:cNvPr>
          <p:cNvSpPr/>
          <p:nvPr userDrawn="1"/>
        </p:nvSpPr>
        <p:spPr>
          <a:xfrm>
            <a:off x="0" y="5232378"/>
            <a:ext cx="12192000" cy="1676884"/>
          </a:xfrm>
          <a:custGeom>
            <a:avLst/>
            <a:gdLst>
              <a:gd name="connsiteX0" fmla="*/ 0 w 12192000"/>
              <a:gd name="connsiteY0" fmla="*/ 0 h 1928191"/>
              <a:gd name="connsiteX1" fmla="*/ 12192000 w 12192000"/>
              <a:gd name="connsiteY1" fmla="*/ 0 h 1928191"/>
              <a:gd name="connsiteX2" fmla="*/ 12192000 w 12192000"/>
              <a:gd name="connsiteY2" fmla="*/ 1928191 h 1928191"/>
              <a:gd name="connsiteX3" fmla="*/ 0 w 12192000"/>
              <a:gd name="connsiteY3" fmla="*/ 1928191 h 1928191"/>
              <a:gd name="connsiteX4" fmla="*/ 0 w 12192000"/>
              <a:gd name="connsiteY4" fmla="*/ 0 h 1928191"/>
              <a:gd name="connsiteX0" fmla="*/ 0 w 12192000"/>
              <a:gd name="connsiteY0" fmla="*/ 735495 h 2663686"/>
              <a:gd name="connsiteX1" fmla="*/ 12192000 w 12192000"/>
              <a:gd name="connsiteY1" fmla="*/ 0 h 2663686"/>
              <a:gd name="connsiteX2" fmla="*/ 12192000 w 12192000"/>
              <a:gd name="connsiteY2" fmla="*/ 2663686 h 2663686"/>
              <a:gd name="connsiteX3" fmla="*/ 0 w 12192000"/>
              <a:gd name="connsiteY3" fmla="*/ 2663686 h 2663686"/>
              <a:gd name="connsiteX4" fmla="*/ 0 w 12192000"/>
              <a:gd name="connsiteY4" fmla="*/ 735495 h 266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2663686">
                <a:moveTo>
                  <a:pt x="0" y="735495"/>
                </a:moveTo>
                <a:lnTo>
                  <a:pt x="12192000" y="0"/>
                </a:lnTo>
                <a:lnTo>
                  <a:pt x="12192000" y="2663686"/>
                </a:lnTo>
                <a:lnTo>
                  <a:pt x="0" y="2663686"/>
                </a:lnTo>
                <a:lnTo>
                  <a:pt x="0" y="73549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 descr="UCL banner">
            <a:extLst>
              <a:ext uri="{FF2B5EF4-FFF2-40B4-BE49-F238E27FC236}">
                <a16:creationId xmlns:a16="http://schemas.microsoft.com/office/drawing/2014/main" id="{7C2B82BC-928F-4A4B-864E-F3EDF9D2E0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906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52612D4-0FED-4D44-BD5D-1F8752991EBD}"/>
              </a:ext>
            </a:extLst>
          </p:cNvPr>
          <p:cNvSpPr txBox="1"/>
          <p:nvPr userDrawn="1"/>
        </p:nvSpPr>
        <p:spPr>
          <a:xfrm>
            <a:off x="491842" y="240539"/>
            <a:ext cx="472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LIBRARY SERVICES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1" hasCustomPrompt="1"/>
          </p:nvPr>
        </p:nvSpPr>
        <p:spPr>
          <a:xfrm>
            <a:off x="576649" y="4402383"/>
            <a:ext cx="10515600" cy="970681"/>
          </a:xfrm>
        </p:spPr>
        <p:txBody>
          <a:bodyPr>
            <a:noAutofit/>
          </a:bodyPr>
          <a:lstStyle>
            <a:lvl1pPr marL="0" indent="0">
              <a:buClr>
                <a:schemeClr val="accent4"/>
              </a:buClr>
              <a:buNone/>
              <a:defRPr sz="2400"/>
            </a:lvl1pPr>
            <a:lvl2pPr marL="457200" indent="0">
              <a:buClr>
                <a:schemeClr val="accent4"/>
              </a:buClr>
              <a:buFont typeface="Wingdings" panose="05000000000000000000" pitchFamily="2" charset="2"/>
              <a:buNone/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UCL Library Services www.ucl.ac.uk</a:t>
            </a:r>
          </a:p>
          <a:p>
            <a:pPr lvl="0"/>
            <a:r>
              <a:rPr lang="en-US" dirty="0"/>
              <a:t>xyz@ucl.ac.uk</a:t>
            </a:r>
          </a:p>
        </p:txBody>
      </p:sp>
    </p:spTree>
    <p:extLst>
      <p:ext uri="{BB962C8B-B14F-4D97-AF65-F5344CB8AC3E}">
        <p14:creationId xmlns:p14="http://schemas.microsoft.com/office/powerpoint/2010/main" val="4256267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80000"/>
            <a:ext cx="10515600" cy="786900"/>
          </a:xfr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160000"/>
            <a:ext cx="5181600" cy="3993935"/>
          </a:xfrm>
        </p:spPr>
        <p:txBody>
          <a:bodyPr/>
          <a:lstStyle>
            <a:lvl1pPr>
              <a:spcBef>
                <a:spcPts val="1000"/>
              </a:spcBef>
              <a:defRPr/>
            </a:lvl1pPr>
            <a:lvl2pPr>
              <a:spcBef>
                <a:spcPts val="1000"/>
              </a:spcBef>
              <a:defRPr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60000"/>
            <a:ext cx="5181600" cy="3993936"/>
          </a:xfrm>
        </p:spPr>
        <p:txBody>
          <a:bodyPr/>
          <a:lstStyle>
            <a:lvl1pPr>
              <a:spcBef>
                <a:spcPts val="1000"/>
              </a:spcBef>
              <a:defRPr/>
            </a:lvl1pPr>
            <a:lvl2pPr>
              <a:spcBef>
                <a:spcPts val="1000"/>
              </a:spcBef>
              <a:defRPr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Rectangle 6" descr="Decorative"/>
          <p:cNvSpPr>
            <a:spLocks noChangeAspect="1"/>
          </p:cNvSpPr>
          <p:nvPr userDrawn="1"/>
        </p:nvSpPr>
        <p:spPr>
          <a:xfrm>
            <a:off x="-1" y="1"/>
            <a:ext cx="12209549" cy="44484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3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0000"/>
            <a:ext cx="10515600" cy="932811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160000"/>
            <a:ext cx="5157787" cy="1161918"/>
          </a:xfrm>
        </p:spPr>
        <p:txBody>
          <a:bodyPr anchor="t" anchorCtr="0">
            <a:noAutofit/>
          </a:bodyPr>
          <a:lstStyle>
            <a:lvl1pPr marL="0" indent="0">
              <a:spcBef>
                <a:spcPts val="0"/>
              </a:spcBef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600000"/>
            <a:ext cx="5157787" cy="2416028"/>
          </a:xfrm>
        </p:spPr>
        <p:txBody>
          <a:bodyPr/>
          <a:lstStyle>
            <a:lvl1pPr>
              <a:spcBef>
                <a:spcPts val="1000"/>
              </a:spcBef>
              <a:defRPr sz="2800"/>
            </a:lvl1pPr>
            <a:lvl2pPr>
              <a:defRPr sz="2400"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160000"/>
            <a:ext cx="5183188" cy="1161918"/>
          </a:xfrm>
        </p:spPr>
        <p:txBody>
          <a:bodyPr anchor="t" anchorCtr="0">
            <a:noAutofit/>
          </a:bodyPr>
          <a:lstStyle>
            <a:lvl1pPr marL="0" indent="0">
              <a:spcBef>
                <a:spcPts val="0"/>
              </a:spcBef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600000"/>
            <a:ext cx="5183188" cy="2416029"/>
          </a:xfrm>
        </p:spPr>
        <p:txBody>
          <a:bodyPr/>
          <a:lstStyle>
            <a:lvl1pPr>
              <a:spcBef>
                <a:spcPts val="1000"/>
              </a:spcBef>
              <a:defRPr sz="2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Rectangle 8" descr="Decorative"/>
          <p:cNvSpPr>
            <a:spLocks noChangeAspect="1"/>
          </p:cNvSpPr>
          <p:nvPr userDrawn="1"/>
        </p:nvSpPr>
        <p:spPr>
          <a:xfrm>
            <a:off x="-1" y="1"/>
            <a:ext cx="12209549" cy="44484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83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 descr="Decorative"/>
          <p:cNvSpPr>
            <a:spLocks noChangeAspect="1"/>
          </p:cNvSpPr>
          <p:nvPr userDrawn="1"/>
        </p:nvSpPr>
        <p:spPr>
          <a:xfrm>
            <a:off x="-1" y="1"/>
            <a:ext cx="12209549" cy="44484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49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secondar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800" y="1080000"/>
            <a:ext cx="8692978" cy="788773"/>
          </a:xfr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80000"/>
            <a:ext cx="5734007" cy="3279500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5286" y="2880000"/>
            <a:ext cx="3760102" cy="32795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</a:defRPr>
            </a:lvl1pPr>
            <a:lvl2pPr marL="457200" indent="0">
              <a:buNone/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Rectangle 6" descr="Decorative"/>
          <p:cNvSpPr>
            <a:spLocks noChangeAspect="1"/>
          </p:cNvSpPr>
          <p:nvPr userDrawn="1"/>
        </p:nvSpPr>
        <p:spPr>
          <a:xfrm>
            <a:off x="-1" y="1"/>
            <a:ext cx="12209549" cy="44484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924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1080000"/>
            <a:ext cx="8692978" cy="788773"/>
          </a:xfr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80000"/>
            <a:ext cx="5734007" cy="3068123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87048" y="2880000"/>
            <a:ext cx="3768339" cy="306018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Rectangle 6" descr="Decorative"/>
          <p:cNvSpPr>
            <a:spLocks noChangeAspect="1"/>
          </p:cNvSpPr>
          <p:nvPr userDrawn="1"/>
        </p:nvSpPr>
        <p:spPr>
          <a:xfrm>
            <a:off x="-1" y="1"/>
            <a:ext cx="12209549" cy="44484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243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1080000"/>
            <a:ext cx="5735595" cy="1439561"/>
          </a:xfr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800800"/>
            <a:ext cx="5734007" cy="3480015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092778" y="1079999"/>
            <a:ext cx="4473146" cy="52008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Rectangle 6" descr="Decorative"/>
          <p:cNvSpPr>
            <a:spLocks noChangeAspect="1"/>
          </p:cNvSpPr>
          <p:nvPr userDrawn="1"/>
        </p:nvSpPr>
        <p:spPr>
          <a:xfrm>
            <a:off x="-1" y="1"/>
            <a:ext cx="12209549" cy="44484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640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 and secondar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1080000"/>
            <a:ext cx="8692978" cy="788773"/>
          </a:xfr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60000"/>
            <a:ext cx="5734007" cy="2388973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838199" y="4707925"/>
            <a:ext cx="5735595" cy="158578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</a:defRPr>
            </a:lvl1pPr>
            <a:lvl2pPr marL="457200" indent="0">
              <a:buNone/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99869" y="2159999"/>
            <a:ext cx="4431957" cy="413370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2" name="Rectangle 11" descr="Decorative"/>
          <p:cNvSpPr>
            <a:spLocks noChangeAspect="1"/>
          </p:cNvSpPr>
          <p:nvPr userDrawn="1"/>
        </p:nvSpPr>
        <p:spPr>
          <a:xfrm>
            <a:off x="-1" y="1"/>
            <a:ext cx="12209549" cy="44484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4168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multiple pictures and secondar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1080000"/>
            <a:ext cx="8692978" cy="788773"/>
          </a:xfr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60000"/>
            <a:ext cx="5734007" cy="2075933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838199" y="4381497"/>
            <a:ext cx="5735595" cy="2075934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</a:defRPr>
            </a:lvl1pPr>
            <a:lvl2pPr marL="457200" indent="0">
              <a:buNone/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46114" y="2165832"/>
            <a:ext cx="2174790" cy="20759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idx="11"/>
          </p:nvPr>
        </p:nvSpPr>
        <p:spPr>
          <a:xfrm>
            <a:off x="9177422" y="2165831"/>
            <a:ext cx="2174790" cy="20759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Picture Placeholder 2"/>
          <p:cNvSpPr>
            <a:spLocks noGrp="1"/>
          </p:cNvSpPr>
          <p:nvPr>
            <p:ph type="pic" idx="12"/>
          </p:nvPr>
        </p:nvSpPr>
        <p:spPr>
          <a:xfrm>
            <a:off x="6846114" y="4391447"/>
            <a:ext cx="2174790" cy="20759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9177422" y="4387329"/>
            <a:ext cx="2174790" cy="20759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5" name="Rectangle 14" descr="Decorative"/>
          <p:cNvSpPr>
            <a:spLocks noChangeAspect="1"/>
          </p:cNvSpPr>
          <p:nvPr userDrawn="1"/>
        </p:nvSpPr>
        <p:spPr>
          <a:xfrm>
            <a:off x="-1" y="1"/>
            <a:ext cx="12209549" cy="44484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1605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1080000"/>
            <a:ext cx="8692978" cy="788773"/>
          </a:xfr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880000"/>
            <a:ext cx="4654850" cy="3068123"/>
          </a:xfrm>
          <a:prstGeom prst="wedgeRoundRectCallout">
            <a:avLst>
              <a:gd name="adj1" fmla="val 86602"/>
              <a:gd name="adj2" fmla="val 43974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87048" y="2880000"/>
            <a:ext cx="3768339" cy="306018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Rectangle 6" descr="Decorative"/>
          <p:cNvSpPr>
            <a:spLocks noChangeAspect="1"/>
          </p:cNvSpPr>
          <p:nvPr userDrawn="1"/>
        </p:nvSpPr>
        <p:spPr>
          <a:xfrm>
            <a:off x="-1" y="1"/>
            <a:ext cx="12209549" cy="44484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345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 descr="Decorative">
            <a:extLst>
              <a:ext uri="{FF2B5EF4-FFF2-40B4-BE49-F238E27FC236}">
                <a16:creationId xmlns:a16="http://schemas.microsoft.com/office/drawing/2014/main" id="{A8BC7AF8-F89F-234F-B941-952FB6CBBBD1}"/>
              </a:ext>
            </a:extLst>
          </p:cNvPr>
          <p:cNvSpPr/>
          <p:nvPr userDrawn="1"/>
        </p:nvSpPr>
        <p:spPr>
          <a:xfrm>
            <a:off x="0" y="5232378"/>
            <a:ext cx="12192000" cy="1676884"/>
          </a:xfrm>
          <a:custGeom>
            <a:avLst/>
            <a:gdLst>
              <a:gd name="connsiteX0" fmla="*/ 0 w 12192000"/>
              <a:gd name="connsiteY0" fmla="*/ 0 h 1928191"/>
              <a:gd name="connsiteX1" fmla="*/ 12192000 w 12192000"/>
              <a:gd name="connsiteY1" fmla="*/ 0 h 1928191"/>
              <a:gd name="connsiteX2" fmla="*/ 12192000 w 12192000"/>
              <a:gd name="connsiteY2" fmla="*/ 1928191 h 1928191"/>
              <a:gd name="connsiteX3" fmla="*/ 0 w 12192000"/>
              <a:gd name="connsiteY3" fmla="*/ 1928191 h 1928191"/>
              <a:gd name="connsiteX4" fmla="*/ 0 w 12192000"/>
              <a:gd name="connsiteY4" fmla="*/ 0 h 1928191"/>
              <a:gd name="connsiteX0" fmla="*/ 0 w 12192000"/>
              <a:gd name="connsiteY0" fmla="*/ 735495 h 2663686"/>
              <a:gd name="connsiteX1" fmla="*/ 12192000 w 12192000"/>
              <a:gd name="connsiteY1" fmla="*/ 0 h 2663686"/>
              <a:gd name="connsiteX2" fmla="*/ 12192000 w 12192000"/>
              <a:gd name="connsiteY2" fmla="*/ 2663686 h 2663686"/>
              <a:gd name="connsiteX3" fmla="*/ 0 w 12192000"/>
              <a:gd name="connsiteY3" fmla="*/ 2663686 h 2663686"/>
              <a:gd name="connsiteX4" fmla="*/ 0 w 12192000"/>
              <a:gd name="connsiteY4" fmla="*/ 735495 h 266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2663686">
                <a:moveTo>
                  <a:pt x="0" y="735495"/>
                </a:moveTo>
                <a:lnTo>
                  <a:pt x="12192000" y="0"/>
                </a:lnTo>
                <a:lnTo>
                  <a:pt x="12192000" y="2663686"/>
                </a:lnTo>
                <a:lnTo>
                  <a:pt x="0" y="2663686"/>
                </a:lnTo>
                <a:lnTo>
                  <a:pt x="0" y="73549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80000"/>
            <a:ext cx="10515600" cy="690671"/>
          </a:xfrm>
        </p:spPr>
        <p:txBody>
          <a:bodyPr anchor="t" anchorCtr="0">
            <a:noAutofit/>
          </a:bodyPr>
          <a:lstStyle>
            <a:lvl1pPr>
              <a:defRPr sz="48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60000"/>
            <a:ext cx="10515600" cy="3652643"/>
          </a:xfrm>
        </p:spPr>
        <p:txBody>
          <a:bodyPr/>
          <a:lstStyle>
            <a:lvl1pPr>
              <a:spcBef>
                <a:spcPts val="1000"/>
              </a:spcBef>
              <a:buClr>
                <a:schemeClr val="accent4"/>
              </a:buClr>
              <a:defRPr sz="3600"/>
            </a:lvl1pPr>
            <a:lvl2pPr marL="685800" indent="-228600">
              <a:spcBef>
                <a:spcPts val="10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2800"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496615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UCL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649" y="1960605"/>
            <a:ext cx="10777151" cy="947995"/>
          </a:xfrm>
        </p:spPr>
        <p:txBody>
          <a:bodyPr anchor="t" anchorCtr="0"/>
          <a:lstStyle>
            <a:lvl1pPr algn="l">
              <a:defRPr sz="60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649" y="2976713"/>
            <a:ext cx="9144000" cy="483179"/>
          </a:xfrm>
        </p:spPr>
        <p:txBody>
          <a:bodyPr/>
          <a:lstStyle>
            <a:lvl1pPr marL="0" indent="0" algn="l">
              <a:buNone/>
              <a:defRPr sz="2400" b="1">
                <a:latin typeface="+mj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Rectangle 15" descr="Decorative">
            <a:extLst>
              <a:ext uri="{FF2B5EF4-FFF2-40B4-BE49-F238E27FC236}">
                <a16:creationId xmlns:a16="http://schemas.microsoft.com/office/drawing/2014/main" id="{A8BC7AF8-F89F-234F-B941-952FB6CBBBD1}"/>
              </a:ext>
            </a:extLst>
          </p:cNvPr>
          <p:cNvSpPr/>
          <p:nvPr userDrawn="1"/>
        </p:nvSpPr>
        <p:spPr>
          <a:xfrm>
            <a:off x="0" y="5232378"/>
            <a:ext cx="12192000" cy="1676884"/>
          </a:xfrm>
          <a:custGeom>
            <a:avLst/>
            <a:gdLst>
              <a:gd name="connsiteX0" fmla="*/ 0 w 12192000"/>
              <a:gd name="connsiteY0" fmla="*/ 0 h 1928191"/>
              <a:gd name="connsiteX1" fmla="*/ 12192000 w 12192000"/>
              <a:gd name="connsiteY1" fmla="*/ 0 h 1928191"/>
              <a:gd name="connsiteX2" fmla="*/ 12192000 w 12192000"/>
              <a:gd name="connsiteY2" fmla="*/ 1928191 h 1928191"/>
              <a:gd name="connsiteX3" fmla="*/ 0 w 12192000"/>
              <a:gd name="connsiteY3" fmla="*/ 1928191 h 1928191"/>
              <a:gd name="connsiteX4" fmla="*/ 0 w 12192000"/>
              <a:gd name="connsiteY4" fmla="*/ 0 h 1928191"/>
              <a:gd name="connsiteX0" fmla="*/ 0 w 12192000"/>
              <a:gd name="connsiteY0" fmla="*/ 735495 h 2663686"/>
              <a:gd name="connsiteX1" fmla="*/ 12192000 w 12192000"/>
              <a:gd name="connsiteY1" fmla="*/ 0 h 2663686"/>
              <a:gd name="connsiteX2" fmla="*/ 12192000 w 12192000"/>
              <a:gd name="connsiteY2" fmla="*/ 2663686 h 2663686"/>
              <a:gd name="connsiteX3" fmla="*/ 0 w 12192000"/>
              <a:gd name="connsiteY3" fmla="*/ 2663686 h 2663686"/>
              <a:gd name="connsiteX4" fmla="*/ 0 w 12192000"/>
              <a:gd name="connsiteY4" fmla="*/ 735495 h 266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2663686">
                <a:moveTo>
                  <a:pt x="0" y="735495"/>
                </a:moveTo>
                <a:lnTo>
                  <a:pt x="12192000" y="0"/>
                </a:lnTo>
                <a:lnTo>
                  <a:pt x="12192000" y="2663686"/>
                </a:lnTo>
                <a:lnTo>
                  <a:pt x="0" y="2663686"/>
                </a:lnTo>
                <a:lnTo>
                  <a:pt x="0" y="73549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 descr="UCL banner">
            <a:extLst>
              <a:ext uri="{FF2B5EF4-FFF2-40B4-BE49-F238E27FC236}">
                <a16:creationId xmlns:a16="http://schemas.microsoft.com/office/drawing/2014/main" id="{7C2B82BC-928F-4A4B-864E-F3EDF9D2E0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906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52612D4-0FED-4D44-BD5D-1F8752991EBD}"/>
              </a:ext>
            </a:extLst>
          </p:cNvPr>
          <p:cNvSpPr txBox="1"/>
          <p:nvPr userDrawn="1"/>
        </p:nvSpPr>
        <p:spPr>
          <a:xfrm>
            <a:off x="491842" y="240539"/>
            <a:ext cx="472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LIBRARY SERVICES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1" hasCustomPrompt="1"/>
          </p:nvPr>
        </p:nvSpPr>
        <p:spPr>
          <a:xfrm>
            <a:off x="576649" y="4402383"/>
            <a:ext cx="10515600" cy="970681"/>
          </a:xfrm>
        </p:spPr>
        <p:txBody>
          <a:bodyPr>
            <a:noAutofit/>
          </a:bodyPr>
          <a:lstStyle>
            <a:lvl1pPr marL="0" indent="0">
              <a:buClr>
                <a:schemeClr val="accent4"/>
              </a:buClr>
              <a:buNone/>
              <a:defRPr sz="2400"/>
            </a:lvl1pPr>
            <a:lvl2pPr marL="457200" indent="0">
              <a:buClr>
                <a:schemeClr val="accent4"/>
              </a:buClr>
              <a:buFont typeface="Wingdings" panose="05000000000000000000" pitchFamily="2" charset="2"/>
              <a:buNone/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UCL Library Services www.ucl.ac.uk</a:t>
            </a:r>
          </a:p>
          <a:p>
            <a:pPr lvl="0"/>
            <a:r>
              <a:rPr lang="en-US" dirty="0"/>
              <a:t>xyz@ucl.ac.uk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A303F1-CE56-F049-A485-A817E46D5B80}"/>
              </a:ext>
            </a:extLst>
          </p:cNvPr>
          <p:cNvSpPr/>
          <p:nvPr userDrawn="1"/>
        </p:nvSpPr>
        <p:spPr>
          <a:xfrm>
            <a:off x="10718800" y="5575775"/>
            <a:ext cx="773193" cy="3000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UCLH NHS logo">
            <a:extLst>
              <a:ext uri="{FF2B5EF4-FFF2-40B4-BE49-F238E27FC236}">
                <a16:creationId xmlns:a16="http://schemas.microsoft.com/office/drawing/2014/main" id="{FDAD31C7-EC76-5D41-8849-29B4909F0DF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35334" y="5575775"/>
            <a:ext cx="4656666" cy="83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719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 Conten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80001"/>
            <a:ext cx="10515600" cy="913900"/>
          </a:xfr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Rectangle 15" descr="Decorative">
            <a:extLst>
              <a:ext uri="{FF2B5EF4-FFF2-40B4-BE49-F238E27FC236}">
                <a16:creationId xmlns:a16="http://schemas.microsoft.com/office/drawing/2014/main" id="{A8BC7AF8-F89F-234F-B941-952FB6CBBBD1}"/>
              </a:ext>
            </a:extLst>
          </p:cNvPr>
          <p:cNvSpPr/>
          <p:nvPr userDrawn="1"/>
        </p:nvSpPr>
        <p:spPr>
          <a:xfrm>
            <a:off x="0" y="5232378"/>
            <a:ext cx="12192000" cy="1676884"/>
          </a:xfrm>
          <a:custGeom>
            <a:avLst/>
            <a:gdLst>
              <a:gd name="connsiteX0" fmla="*/ 0 w 12192000"/>
              <a:gd name="connsiteY0" fmla="*/ 0 h 1928191"/>
              <a:gd name="connsiteX1" fmla="*/ 12192000 w 12192000"/>
              <a:gd name="connsiteY1" fmla="*/ 0 h 1928191"/>
              <a:gd name="connsiteX2" fmla="*/ 12192000 w 12192000"/>
              <a:gd name="connsiteY2" fmla="*/ 1928191 h 1928191"/>
              <a:gd name="connsiteX3" fmla="*/ 0 w 12192000"/>
              <a:gd name="connsiteY3" fmla="*/ 1928191 h 1928191"/>
              <a:gd name="connsiteX4" fmla="*/ 0 w 12192000"/>
              <a:gd name="connsiteY4" fmla="*/ 0 h 1928191"/>
              <a:gd name="connsiteX0" fmla="*/ 0 w 12192000"/>
              <a:gd name="connsiteY0" fmla="*/ 735495 h 2663686"/>
              <a:gd name="connsiteX1" fmla="*/ 12192000 w 12192000"/>
              <a:gd name="connsiteY1" fmla="*/ 0 h 2663686"/>
              <a:gd name="connsiteX2" fmla="*/ 12192000 w 12192000"/>
              <a:gd name="connsiteY2" fmla="*/ 2663686 h 2663686"/>
              <a:gd name="connsiteX3" fmla="*/ 0 w 12192000"/>
              <a:gd name="connsiteY3" fmla="*/ 2663686 h 2663686"/>
              <a:gd name="connsiteX4" fmla="*/ 0 w 12192000"/>
              <a:gd name="connsiteY4" fmla="*/ 735495 h 266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2663686">
                <a:moveTo>
                  <a:pt x="0" y="735495"/>
                </a:moveTo>
                <a:lnTo>
                  <a:pt x="12192000" y="0"/>
                </a:lnTo>
                <a:lnTo>
                  <a:pt x="12192000" y="2663686"/>
                </a:lnTo>
                <a:lnTo>
                  <a:pt x="0" y="2663686"/>
                </a:lnTo>
                <a:lnTo>
                  <a:pt x="0" y="73549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160000"/>
            <a:ext cx="5181600" cy="3617999"/>
          </a:xfrm>
        </p:spPr>
        <p:txBody>
          <a:bodyPr/>
          <a:lstStyle>
            <a:lvl1pPr>
              <a:spcBef>
                <a:spcPts val="1000"/>
              </a:spcBef>
              <a:defRPr/>
            </a:lvl1pPr>
            <a:lvl2pPr>
              <a:spcBef>
                <a:spcPts val="1000"/>
              </a:spcBef>
              <a:defRPr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60000"/>
            <a:ext cx="5181600" cy="3617998"/>
          </a:xfrm>
        </p:spPr>
        <p:txBody>
          <a:bodyPr/>
          <a:lstStyle>
            <a:lvl1pPr>
              <a:spcBef>
                <a:spcPts val="1000"/>
              </a:spcBef>
              <a:defRPr/>
            </a:lvl1pPr>
            <a:lvl2pPr>
              <a:spcBef>
                <a:spcPts val="1000"/>
              </a:spcBef>
              <a:defRPr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08393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0000"/>
            <a:ext cx="10515600" cy="908098"/>
          </a:xfr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Rectangle 15" descr="Decorative">
            <a:extLst>
              <a:ext uri="{FF2B5EF4-FFF2-40B4-BE49-F238E27FC236}">
                <a16:creationId xmlns:a16="http://schemas.microsoft.com/office/drawing/2014/main" id="{A8BC7AF8-F89F-234F-B941-952FB6CBBBD1}"/>
              </a:ext>
            </a:extLst>
          </p:cNvPr>
          <p:cNvSpPr/>
          <p:nvPr userDrawn="1"/>
        </p:nvSpPr>
        <p:spPr>
          <a:xfrm>
            <a:off x="0" y="5232378"/>
            <a:ext cx="12192000" cy="1676884"/>
          </a:xfrm>
          <a:custGeom>
            <a:avLst/>
            <a:gdLst>
              <a:gd name="connsiteX0" fmla="*/ 0 w 12192000"/>
              <a:gd name="connsiteY0" fmla="*/ 0 h 1928191"/>
              <a:gd name="connsiteX1" fmla="*/ 12192000 w 12192000"/>
              <a:gd name="connsiteY1" fmla="*/ 0 h 1928191"/>
              <a:gd name="connsiteX2" fmla="*/ 12192000 w 12192000"/>
              <a:gd name="connsiteY2" fmla="*/ 1928191 h 1928191"/>
              <a:gd name="connsiteX3" fmla="*/ 0 w 12192000"/>
              <a:gd name="connsiteY3" fmla="*/ 1928191 h 1928191"/>
              <a:gd name="connsiteX4" fmla="*/ 0 w 12192000"/>
              <a:gd name="connsiteY4" fmla="*/ 0 h 1928191"/>
              <a:gd name="connsiteX0" fmla="*/ 0 w 12192000"/>
              <a:gd name="connsiteY0" fmla="*/ 735495 h 2663686"/>
              <a:gd name="connsiteX1" fmla="*/ 12192000 w 12192000"/>
              <a:gd name="connsiteY1" fmla="*/ 0 h 2663686"/>
              <a:gd name="connsiteX2" fmla="*/ 12192000 w 12192000"/>
              <a:gd name="connsiteY2" fmla="*/ 2663686 h 2663686"/>
              <a:gd name="connsiteX3" fmla="*/ 0 w 12192000"/>
              <a:gd name="connsiteY3" fmla="*/ 2663686 h 2663686"/>
              <a:gd name="connsiteX4" fmla="*/ 0 w 12192000"/>
              <a:gd name="connsiteY4" fmla="*/ 735495 h 266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2663686">
                <a:moveTo>
                  <a:pt x="0" y="735495"/>
                </a:moveTo>
                <a:lnTo>
                  <a:pt x="12192000" y="0"/>
                </a:lnTo>
                <a:lnTo>
                  <a:pt x="12192000" y="2663686"/>
                </a:lnTo>
                <a:lnTo>
                  <a:pt x="0" y="2663686"/>
                </a:lnTo>
                <a:lnTo>
                  <a:pt x="0" y="73549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160000"/>
            <a:ext cx="5157787" cy="823912"/>
          </a:xfrm>
        </p:spPr>
        <p:txBody>
          <a:bodyPr anchor="t" anchorCtr="0">
            <a:noAutofit/>
          </a:bodyPr>
          <a:lstStyle>
            <a:lvl1pPr marL="0" indent="0">
              <a:spcBef>
                <a:spcPts val="0"/>
              </a:spcBef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240001"/>
            <a:ext cx="5157787" cy="2538000"/>
          </a:xfrm>
        </p:spPr>
        <p:txBody>
          <a:bodyPr/>
          <a:lstStyle>
            <a:lvl1pPr>
              <a:spcBef>
                <a:spcPts val="1000"/>
              </a:spcBef>
              <a:defRPr sz="2800"/>
            </a:lvl1pPr>
            <a:lvl2pPr>
              <a:defRPr sz="2400"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160000"/>
            <a:ext cx="5183188" cy="823912"/>
          </a:xfrm>
        </p:spPr>
        <p:txBody>
          <a:bodyPr anchor="t" anchorCtr="0">
            <a:noAutofit/>
          </a:bodyPr>
          <a:lstStyle>
            <a:lvl1pPr marL="0" indent="0">
              <a:spcBef>
                <a:spcPts val="0"/>
              </a:spcBef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240000"/>
            <a:ext cx="5183188" cy="2538000"/>
          </a:xfrm>
        </p:spPr>
        <p:txBody>
          <a:bodyPr/>
          <a:lstStyle>
            <a:lvl1pPr>
              <a:spcBef>
                <a:spcPts val="1000"/>
              </a:spcBef>
              <a:defRPr sz="28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61117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content slide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 descr="Decorative">
            <a:extLst>
              <a:ext uri="{FF2B5EF4-FFF2-40B4-BE49-F238E27FC236}">
                <a16:creationId xmlns:a16="http://schemas.microsoft.com/office/drawing/2014/main" id="{A8BC7AF8-F89F-234F-B941-952FB6CBBBD1}"/>
              </a:ext>
            </a:extLst>
          </p:cNvPr>
          <p:cNvSpPr/>
          <p:nvPr userDrawn="1"/>
        </p:nvSpPr>
        <p:spPr>
          <a:xfrm>
            <a:off x="0" y="5232378"/>
            <a:ext cx="12192000" cy="1676884"/>
          </a:xfrm>
          <a:custGeom>
            <a:avLst/>
            <a:gdLst>
              <a:gd name="connsiteX0" fmla="*/ 0 w 12192000"/>
              <a:gd name="connsiteY0" fmla="*/ 0 h 1928191"/>
              <a:gd name="connsiteX1" fmla="*/ 12192000 w 12192000"/>
              <a:gd name="connsiteY1" fmla="*/ 0 h 1928191"/>
              <a:gd name="connsiteX2" fmla="*/ 12192000 w 12192000"/>
              <a:gd name="connsiteY2" fmla="*/ 1928191 h 1928191"/>
              <a:gd name="connsiteX3" fmla="*/ 0 w 12192000"/>
              <a:gd name="connsiteY3" fmla="*/ 1928191 h 1928191"/>
              <a:gd name="connsiteX4" fmla="*/ 0 w 12192000"/>
              <a:gd name="connsiteY4" fmla="*/ 0 h 1928191"/>
              <a:gd name="connsiteX0" fmla="*/ 0 w 12192000"/>
              <a:gd name="connsiteY0" fmla="*/ 735495 h 2663686"/>
              <a:gd name="connsiteX1" fmla="*/ 12192000 w 12192000"/>
              <a:gd name="connsiteY1" fmla="*/ 0 h 2663686"/>
              <a:gd name="connsiteX2" fmla="*/ 12192000 w 12192000"/>
              <a:gd name="connsiteY2" fmla="*/ 2663686 h 2663686"/>
              <a:gd name="connsiteX3" fmla="*/ 0 w 12192000"/>
              <a:gd name="connsiteY3" fmla="*/ 2663686 h 2663686"/>
              <a:gd name="connsiteX4" fmla="*/ 0 w 12192000"/>
              <a:gd name="connsiteY4" fmla="*/ 735495 h 266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2663686">
                <a:moveTo>
                  <a:pt x="0" y="735495"/>
                </a:moveTo>
                <a:lnTo>
                  <a:pt x="12192000" y="0"/>
                </a:lnTo>
                <a:lnTo>
                  <a:pt x="12192000" y="2663686"/>
                </a:lnTo>
                <a:lnTo>
                  <a:pt x="0" y="2663686"/>
                </a:lnTo>
                <a:lnTo>
                  <a:pt x="0" y="73549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358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secondary tex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20000"/>
            <a:ext cx="8692978" cy="788773"/>
          </a:xfr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Rectangle 15" descr="Decorative">
            <a:extLst>
              <a:ext uri="{FF2B5EF4-FFF2-40B4-BE49-F238E27FC236}">
                <a16:creationId xmlns:a16="http://schemas.microsoft.com/office/drawing/2014/main" id="{A8BC7AF8-F89F-234F-B941-952FB6CBBBD1}"/>
              </a:ext>
            </a:extLst>
          </p:cNvPr>
          <p:cNvSpPr/>
          <p:nvPr userDrawn="1"/>
        </p:nvSpPr>
        <p:spPr>
          <a:xfrm>
            <a:off x="0" y="5232378"/>
            <a:ext cx="12192000" cy="1676884"/>
          </a:xfrm>
          <a:custGeom>
            <a:avLst/>
            <a:gdLst>
              <a:gd name="connsiteX0" fmla="*/ 0 w 12192000"/>
              <a:gd name="connsiteY0" fmla="*/ 0 h 1928191"/>
              <a:gd name="connsiteX1" fmla="*/ 12192000 w 12192000"/>
              <a:gd name="connsiteY1" fmla="*/ 0 h 1928191"/>
              <a:gd name="connsiteX2" fmla="*/ 12192000 w 12192000"/>
              <a:gd name="connsiteY2" fmla="*/ 1928191 h 1928191"/>
              <a:gd name="connsiteX3" fmla="*/ 0 w 12192000"/>
              <a:gd name="connsiteY3" fmla="*/ 1928191 h 1928191"/>
              <a:gd name="connsiteX4" fmla="*/ 0 w 12192000"/>
              <a:gd name="connsiteY4" fmla="*/ 0 h 1928191"/>
              <a:gd name="connsiteX0" fmla="*/ 0 w 12192000"/>
              <a:gd name="connsiteY0" fmla="*/ 735495 h 2663686"/>
              <a:gd name="connsiteX1" fmla="*/ 12192000 w 12192000"/>
              <a:gd name="connsiteY1" fmla="*/ 0 h 2663686"/>
              <a:gd name="connsiteX2" fmla="*/ 12192000 w 12192000"/>
              <a:gd name="connsiteY2" fmla="*/ 2663686 h 2663686"/>
              <a:gd name="connsiteX3" fmla="*/ 0 w 12192000"/>
              <a:gd name="connsiteY3" fmla="*/ 2663686 h 2663686"/>
              <a:gd name="connsiteX4" fmla="*/ 0 w 12192000"/>
              <a:gd name="connsiteY4" fmla="*/ 735495 h 266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2663686">
                <a:moveTo>
                  <a:pt x="0" y="735495"/>
                </a:moveTo>
                <a:lnTo>
                  <a:pt x="12192000" y="0"/>
                </a:lnTo>
                <a:lnTo>
                  <a:pt x="12192000" y="2663686"/>
                </a:lnTo>
                <a:lnTo>
                  <a:pt x="0" y="2663686"/>
                </a:lnTo>
                <a:lnTo>
                  <a:pt x="0" y="73549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60000"/>
            <a:ext cx="5734007" cy="3978000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2846" y="2160000"/>
            <a:ext cx="3760102" cy="3978000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</a:defRPr>
            </a:lvl1pPr>
            <a:lvl2pPr marL="457200" indent="0">
              <a:buNone/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86216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720000"/>
            <a:ext cx="8692978" cy="788773"/>
          </a:xfr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Rectangle 15" descr="Decorative">
            <a:extLst>
              <a:ext uri="{FF2B5EF4-FFF2-40B4-BE49-F238E27FC236}">
                <a16:creationId xmlns:a16="http://schemas.microsoft.com/office/drawing/2014/main" id="{A8BC7AF8-F89F-234F-B941-952FB6CBBBD1}"/>
              </a:ext>
            </a:extLst>
          </p:cNvPr>
          <p:cNvSpPr/>
          <p:nvPr userDrawn="1"/>
        </p:nvSpPr>
        <p:spPr>
          <a:xfrm>
            <a:off x="0" y="5232378"/>
            <a:ext cx="12192000" cy="1676884"/>
          </a:xfrm>
          <a:custGeom>
            <a:avLst/>
            <a:gdLst>
              <a:gd name="connsiteX0" fmla="*/ 0 w 12192000"/>
              <a:gd name="connsiteY0" fmla="*/ 0 h 1928191"/>
              <a:gd name="connsiteX1" fmla="*/ 12192000 w 12192000"/>
              <a:gd name="connsiteY1" fmla="*/ 0 h 1928191"/>
              <a:gd name="connsiteX2" fmla="*/ 12192000 w 12192000"/>
              <a:gd name="connsiteY2" fmla="*/ 1928191 h 1928191"/>
              <a:gd name="connsiteX3" fmla="*/ 0 w 12192000"/>
              <a:gd name="connsiteY3" fmla="*/ 1928191 h 1928191"/>
              <a:gd name="connsiteX4" fmla="*/ 0 w 12192000"/>
              <a:gd name="connsiteY4" fmla="*/ 0 h 1928191"/>
              <a:gd name="connsiteX0" fmla="*/ 0 w 12192000"/>
              <a:gd name="connsiteY0" fmla="*/ 735495 h 2663686"/>
              <a:gd name="connsiteX1" fmla="*/ 12192000 w 12192000"/>
              <a:gd name="connsiteY1" fmla="*/ 0 h 2663686"/>
              <a:gd name="connsiteX2" fmla="*/ 12192000 w 12192000"/>
              <a:gd name="connsiteY2" fmla="*/ 2663686 h 2663686"/>
              <a:gd name="connsiteX3" fmla="*/ 0 w 12192000"/>
              <a:gd name="connsiteY3" fmla="*/ 2663686 h 2663686"/>
              <a:gd name="connsiteX4" fmla="*/ 0 w 12192000"/>
              <a:gd name="connsiteY4" fmla="*/ 735495 h 266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2663686">
                <a:moveTo>
                  <a:pt x="0" y="735495"/>
                </a:moveTo>
                <a:lnTo>
                  <a:pt x="12192000" y="0"/>
                </a:lnTo>
                <a:lnTo>
                  <a:pt x="12192000" y="2663686"/>
                </a:lnTo>
                <a:lnTo>
                  <a:pt x="0" y="2663686"/>
                </a:lnTo>
                <a:lnTo>
                  <a:pt x="0" y="73549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60000"/>
            <a:ext cx="5734007" cy="3978000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498728" y="2199100"/>
            <a:ext cx="3768339" cy="39389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42061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large picture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720000"/>
            <a:ext cx="5735595" cy="1439561"/>
          </a:xfr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Rectangle 15" descr="Decorative">
            <a:extLst>
              <a:ext uri="{FF2B5EF4-FFF2-40B4-BE49-F238E27FC236}">
                <a16:creationId xmlns:a16="http://schemas.microsoft.com/office/drawing/2014/main" id="{A8BC7AF8-F89F-234F-B941-952FB6CBBBD1}"/>
              </a:ext>
            </a:extLst>
          </p:cNvPr>
          <p:cNvSpPr/>
          <p:nvPr userDrawn="1"/>
        </p:nvSpPr>
        <p:spPr>
          <a:xfrm>
            <a:off x="0" y="5232378"/>
            <a:ext cx="12192000" cy="1676884"/>
          </a:xfrm>
          <a:custGeom>
            <a:avLst/>
            <a:gdLst>
              <a:gd name="connsiteX0" fmla="*/ 0 w 12192000"/>
              <a:gd name="connsiteY0" fmla="*/ 0 h 1928191"/>
              <a:gd name="connsiteX1" fmla="*/ 12192000 w 12192000"/>
              <a:gd name="connsiteY1" fmla="*/ 0 h 1928191"/>
              <a:gd name="connsiteX2" fmla="*/ 12192000 w 12192000"/>
              <a:gd name="connsiteY2" fmla="*/ 1928191 h 1928191"/>
              <a:gd name="connsiteX3" fmla="*/ 0 w 12192000"/>
              <a:gd name="connsiteY3" fmla="*/ 1928191 h 1928191"/>
              <a:gd name="connsiteX4" fmla="*/ 0 w 12192000"/>
              <a:gd name="connsiteY4" fmla="*/ 0 h 1928191"/>
              <a:gd name="connsiteX0" fmla="*/ 0 w 12192000"/>
              <a:gd name="connsiteY0" fmla="*/ 735495 h 2663686"/>
              <a:gd name="connsiteX1" fmla="*/ 12192000 w 12192000"/>
              <a:gd name="connsiteY1" fmla="*/ 0 h 2663686"/>
              <a:gd name="connsiteX2" fmla="*/ 12192000 w 12192000"/>
              <a:gd name="connsiteY2" fmla="*/ 2663686 h 2663686"/>
              <a:gd name="connsiteX3" fmla="*/ 0 w 12192000"/>
              <a:gd name="connsiteY3" fmla="*/ 2663686 h 2663686"/>
              <a:gd name="connsiteX4" fmla="*/ 0 w 12192000"/>
              <a:gd name="connsiteY4" fmla="*/ 735495 h 266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2663686">
                <a:moveTo>
                  <a:pt x="0" y="735495"/>
                </a:moveTo>
                <a:lnTo>
                  <a:pt x="12192000" y="0"/>
                </a:lnTo>
                <a:lnTo>
                  <a:pt x="12192000" y="2663686"/>
                </a:lnTo>
                <a:lnTo>
                  <a:pt x="0" y="2663686"/>
                </a:lnTo>
                <a:lnTo>
                  <a:pt x="0" y="73549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520000"/>
            <a:ext cx="5734007" cy="3618000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092778" y="718750"/>
            <a:ext cx="4473146" cy="5419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0927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 and secondary tex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720000"/>
            <a:ext cx="8692978" cy="788773"/>
          </a:xfr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Rectangle 15" descr="Decorative">
            <a:extLst>
              <a:ext uri="{FF2B5EF4-FFF2-40B4-BE49-F238E27FC236}">
                <a16:creationId xmlns:a16="http://schemas.microsoft.com/office/drawing/2014/main" id="{A8BC7AF8-F89F-234F-B941-952FB6CBBBD1}"/>
              </a:ext>
            </a:extLst>
          </p:cNvPr>
          <p:cNvSpPr/>
          <p:nvPr userDrawn="1"/>
        </p:nvSpPr>
        <p:spPr>
          <a:xfrm>
            <a:off x="0" y="5232378"/>
            <a:ext cx="12192000" cy="1676884"/>
          </a:xfrm>
          <a:custGeom>
            <a:avLst/>
            <a:gdLst>
              <a:gd name="connsiteX0" fmla="*/ 0 w 12192000"/>
              <a:gd name="connsiteY0" fmla="*/ 0 h 1928191"/>
              <a:gd name="connsiteX1" fmla="*/ 12192000 w 12192000"/>
              <a:gd name="connsiteY1" fmla="*/ 0 h 1928191"/>
              <a:gd name="connsiteX2" fmla="*/ 12192000 w 12192000"/>
              <a:gd name="connsiteY2" fmla="*/ 1928191 h 1928191"/>
              <a:gd name="connsiteX3" fmla="*/ 0 w 12192000"/>
              <a:gd name="connsiteY3" fmla="*/ 1928191 h 1928191"/>
              <a:gd name="connsiteX4" fmla="*/ 0 w 12192000"/>
              <a:gd name="connsiteY4" fmla="*/ 0 h 1928191"/>
              <a:gd name="connsiteX0" fmla="*/ 0 w 12192000"/>
              <a:gd name="connsiteY0" fmla="*/ 735495 h 2663686"/>
              <a:gd name="connsiteX1" fmla="*/ 12192000 w 12192000"/>
              <a:gd name="connsiteY1" fmla="*/ 0 h 2663686"/>
              <a:gd name="connsiteX2" fmla="*/ 12192000 w 12192000"/>
              <a:gd name="connsiteY2" fmla="*/ 2663686 h 2663686"/>
              <a:gd name="connsiteX3" fmla="*/ 0 w 12192000"/>
              <a:gd name="connsiteY3" fmla="*/ 2663686 h 2663686"/>
              <a:gd name="connsiteX4" fmla="*/ 0 w 12192000"/>
              <a:gd name="connsiteY4" fmla="*/ 735495 h 266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2663686">
                <a:moveTo>
                  <a:pt x="0" y="735495"/>
                </a:moveTo>
                <a:lnTo>
                  <a:pt x="12192000" y="0"/>
                </a:lnTo>
                <a:lnTo>
                  <a:pt x="12192000" y="2663686"/>
                </a:lnTo>
                <a:lnTo>
                  <a:pt x="0" y="2663686"/>
                </a:lnTo>
                <a:lnTo>
                  <a:pt x="0" y="73549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800000"/>
            <a:ext cx="5734007" cy="2075934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838199" y="4123037"/>
            <a:ext cx="5735595" cy="201496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</a:defRPr>
            </a:lvl1pPr>
            <a:lvl2pPr marL="457200" indent="0">
              <a:buNone/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99869" y="1800000"/>
            <a:ext cx="4431957" cy="433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63278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multiple pictures and secondary text an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720000"/>
            <a:ext cx="8692978" cy="788773"/>
          </a:xfr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1" name="Rectangle 15" descr="Decorative">
            <a:extLst>
              <a:ext uri="{FF2B5EF4-FFF2-40B4-BE49-F238E27FC236}">
                <a16:creationId xmlns:a16="http://schemas.microsoft.com/office/drawing/2014/main" id="{A8BC7AF8-F89F-234F-B941-952FB6CBBBD1}"/>
              </a:ext>
            </a:extLst>
          </p:cNvPr>
          <p:cNvSpPr/>
          <p:nvPr userDrawn="1"/>
        </p:nvSpPr>
        <p:spPr>
          <a:xfrm>
            <a:off x="0" y="5232378"/>
            <a:ext cx="12192000" cy="1676884"/>
          </a:xfrm>
          <a:custGeom>
            <a:avLst/>
            <a:gdLst>
              <a:gd name="connsiteX0" fmla="*/ 0 w 12192000"/>
              <a:gd name="connsiteY0" fmla="*/ 0 h 1928191"/>
              <a:gd name="connsiteX1" fmla="*/ 12192000 w 12192000"/>
              <a:gd name="connsiteY1" fmla="*/ 0 h 1928191"/>
              <a:gd name="connsiteX2" fmla="*/ 12192000 w 12192000"/>
              <a:gd name="connsiteY2" fmla="*/ 1928191 h 1928191"/>
              <a:gd name="connsiteX3" fmla="*/ 0 w 12192000"/>
              <a:gd name="connsiteY3" fmla="*/ 1928191 h 1928191"/>
              <a:gd name="connsiteX4" fmla="*/ 0 w 12192000"/>
              <a:gd name="connsiteY4" fmla="*/ 0 h 1928191"/>
              <a:gd name="connsiteX0" fmla="*/ 0 w 12192000"/>
              <a:gd name="connsiteY0" fmla="*/ 735495 h 2663686"/>
              <a:gd name="connsiteX1" fmla="*/ 12192000 w 12192000"/>
              <a:gd name="connsiteY1" fmla="*/ 0 h 2663686"/>
              <a:gd name="connsiteX2" fmla="*/ 12192000 w 12192000"/>
              <a:gd name="connsiteY2" fmla="*/ 2663686 h 2663686"/>
              <a:gd name="connsiteX3" fmla="*/ 0 w 12192000"/>
              <a:gd name="connsiteY3" fmla="*/ 2663686 h 2663686"/>
              <a:gd name="connsiteX4" fmla="*/ 0 w 12192000"/>
              <a:gd name="connsiteY4" fmla="*/ 735495 h 266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2663686">
                <a:moveTo>
                  <a:pt x="0" y="735495"/>
                </a:moveTo>
                <a:lnTo>
                  <a:pt x="12192000" y="0"/>
                </a:lnTo>
                <a:lnTo>
                  <a:pt x="12192000" y="2663686"/>
                </a:lnTo>
                <a:lnTo>
                  <a:pt x="0" y="2663686"/>
                </a:lnTo>
                <a:lnTo>
                  <a:pt x="0" y="73549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800000"/>
            <a:ext cx="5734007" cy="2276700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838199" y="4320000"/>
            <a:ext cx="5735595" cy="1818000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</a:defRPr>
            </a:lvl1pPr>
            <a:lvl2pPr marL="457200" indent="0">
              <a:buNone/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788213" y="1799550"/>
            <a:ext cx="2174790" cy="2276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1"/>
          </p:nvPr>
        </p:nvSpPr>
        <p:spPr>
          <a:xfrm>
            <a:off x="9177422" y="1828350"/>
            <a:ext cx="2174790" cy="2276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Picture Placeholder 2"/>
          <p:cNvSpPr>
            <a:spLocks noGrp="1"/>
          </p:cNvSpPr>
          <p:nvPr>
            <p:ph type="pic" idx="12"/>
          </p:nvPr>
        </p:nvSpPr>
        <p:spPr>
          <a:xfrm>
            <a:off x="6788213" y="4305300"/>
            <a:ext cx="2174790" cy="18690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9177422" y="4320000"/>
            <a:ext cx="2174790" cy="18543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943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 with picture an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720000"/>
            <a:ext cx="8692978" cy="788773"/>
          </a:xfrm>
        </p:spPr>
        <p:txBody>
          <a:bodyPr anchor="t" anchorCtr="0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Rectangle 15" descr="Decorative">
            <a:extLst>
              <a:ext uri="{FF2B5EF4-FFF2-40B4-BE49-F238E27FC236}">
                <a16:creationId xmlns:a16="http://schemas.microsoft.com/office/drawing/2014/main" id="{A8BC7AF8-F89F-234F-B941-952FB6CBBBD1}"/>
              </a:ext>
            </a:extLst>
          </p:cNvPr>
          <p:cNvSpPr/>
          <p:nvPr userDrawn="1"/>
        </p:nvSpPr>
        <p:spPr>
          <a:xfrm>
            <a:off x="0" y="5232378"/>
            <a:ext cx="12192000" cy="1676884"/>
          </a:xfrm>
          <a:custGeom>
            <a:avLst/>
            <a:gdLst>
              <a:gd name="connsiteX0" fmla="*/ 0 w 12192000"/>
              <a:gd name="connsiteY0" fmla="*/ 0 h 1928191"/>
              <a:gd name="connsiteX1" fmla="*/ 12192000 w 12192000"/>
              <a:gd name="connsiteY1" fmla="*/ 0 h 1928191"/>
              <a:gd name="connsiteX2" fmla="*/ 12192000 w 12192000"/>
              <a:gd name="connsiteY2" fmla="*/ 1928191 h 1928191"/>
              <a:gd name="connsiteX3" fmla="*/ 0 w 12192000"/>
              <a:gd name="connsiteY3" fmla="*/ 1928191 h 1928191"/>
              <a:gd name="connsiteX4" fmla="*/ 0 w 12192000"/>
              <a:gd name="connsiteY4" fmla="*/ 0 h 1928191"/>
              <a:gd name="connsiteX0" fmla="*/ 0 w 12192000"/>
              <a:gd name="connsiteY0" fmla="*/ 735495 h 2663686"/>
              <a:gd name="connsiteX1" fmla="*/ 12192000 w 12192000"/>
              <a:gd name="connsiteY1" fmla="*/ 0 h 2663686"/>
              <a:gd name="connsiteX2" fmla="*/ 12192000 w 12192000"/>
              <a:gd name="connsiteY2" fmla="*/ 2663686 h 2663686"/>
              <a:gd name="connsiteX3" fmla="*/ 0 w 12192000"/>
              <a:gd name="connsiteY3" fmla="*/ 2663686 h 2663686"/>
              <a:gd name="connsiteX4" fmla="*/ 0 w 12192000"/>
              <a:gd name="connsiteY4" fmla="*/ 735495 h 266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2663686">
                <a:moveTo>
                  <a:pt x="0" y="735495"/>
                </a:moveTo>
                <a:lnTo>
                  <a:pt x="12192000" y="0"/>
                </a:lnTo>
                <a:lnTo>
                  <a:pt x="12192000" y="2663686"/>
                </a:lnTo>
                <a:lnTo>
                  <a:pt x="0" y="2663686"/>
                </a:lnTo>
                <a:lnTo>
                  <a:pt x="0" y="73549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160000"/>
            <a:ext cx="4654850" cy="3068123"/>
          </a:xfrm>
          <a:prstGeom prst="wedgeRoundRectCallout">
            <a:avLst>
              <a:gd name="adj1" fmla="val 86602"/>
              <a:gd name="adj2" fmla="val 43974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87048" y="2160000"/>
            <a:ext cx="3768339" cy="397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762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green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649" y="1960605"/>
            <a:ext cx="10777151" cy="947995"/>
          </a:xfrm>
        </p:spPr>
        <p:txBody>
          <a:bodyPr anchor="t" anchorCtr="0"/>
          <a:lstStyle>
            <a:lvl1pPr algn="l">
              <a:defRPr sz="60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649" y="2976713"/>
            <a:ext cx="9144000" cy="483179"/>
          </a:xfrm>
        </p:spPr>
        <p:txBody>
          <a:bodyPr/>
          <a:lstStyle>
            <a:lvl1pPr marL="0" indent="0" algn="l">
              <a:buNone/>
              <a:defRPr sz="2400" b="1">
                <a:latin typeface="+mj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Rectangle 15" descr="Decorative">
            <a:extLst>
              <a:ext uri="{FF2B5EF4-FFF2-40B4-BE49-F238E27FC236}">
                <a16:creationId xmlns:a16="http://schemas.microsoft.com/office/drawing/2014/main" id="{A8BC7AF8-F89F-234F-B941-952FB6CBBBD1}"/>
              </a:ext>
            </a:extLst>
          </p:cNvPr>
          <p:cNvSpPr/>
          <p:nvPr userDrawn="1"/>
        </p:nvSpPr>
        <p:spPr>
          <a:xfrm>
            <a:off x="0" y="5232378"/>
            <a:ext cx="12192000" cy="1676884"/>
          </a:xfrm>
          <a:custGeom>
            <a:avLst/>
            <a:gdLst>
              <a:gd name="connsiteX0" fmla="*/ 0 w 12192000"/>
              <a:gd name="connsiteY0" fmla="*/ 0 h 1928191"/>
              <a:gd name="connsiteX1" fmla="*/ 12192000 w 12192000"/>
              <a:gd name="connsiteY1" fmla="*/ 0 h 1928191"/>
              <a:gd name="connsiteX2" fmla="*/ 12192000 w 12192000"/>
              <a:gd name="connsiteY2" fmla="*/ 1928191 h 1928191"/>
              <a:gd name="connsiteX3" fmla="*/ 0 w 12192000"/>
              <a:gd name="connsiteY3" fmla="*/ 1928191 h 1928191"/>
              <a:gd name="connsiteX4" fmla="*/ 0 w 12192000"/>
              <a:gd name="connsiteY4" fmla="*/ 0 h 1928191"/>
              <a:gd name="connsiteX0" fmla="*/ 0 w 12192000"/>
              <a:gd name="connsiteY0" fmla="*/ 735495 h 2663686"/>
              <a:gd name="connsiteX1" fmla="*/ 12192000 w 12192000"/>
              <a:gd name="connsiteY1" fmla="*/ 0 h 2663686"/>
              <a:gd name="connsiteX2" fmla="*/ 12192000 w 12192000"/>
              <a:gd name="connsiteY2" fmla="*/ 2663686 h 2663686"/>
              <a:gd name="connsiteX3" fmla="*/ 0 w 12192000"/>
              <a:gd name="connsiteY3" fmla="*/ 2663686 h 2663686"/>
              <a:gd name="connsiteX4" fmla="*/ 0 w 12192000"/>
              <a:gd name="connsiteY4" fmla="*/ 735495 h 266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2663686">
                <a:moveTo>
                  <a:pt x="0" y="735495"/>
                </a:moveTo>
                <a:lnTo>
                  <a:pt x="12192000" y="0"/>
                </a:lnTo>
                <a:lnTo>
                  <a:pt x="12192000" y="2663686"/>
                </a:lnTo>
                <a:lnTo>
                  <a:pt x="0" y="2663686"/>
                </a:lnTo>
                <a:lnTo>
                  <a:pt x="0" y="73549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 descr="UCL banner">
            <a:extLst>
              <a:ext uri="{FF2B5EF4-FFF2-40B4-BE49-F238E27FC236}">
                <a16:creationId xmlns:a16="http://schemas.microsoft.com/office/drawing/2014/main" id="{7C2B82BC-928F-4A4B-864E-F3EDF9D2E0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90600"/>
          </a:xfrm>
          <a:prstGeom prst="rect">
            <a:avLst/>
          </a:prstGeom>
        </p:spPr>
      </p:pic>
      <p:sp>
        <p:nvSpPr>
          <p:cNvPr id="12" name="TextBox 11" title="UCl banner">
            <a:extLst>
              <a:ext uri="{FF2B5EF4-FFF2-40B4-BE49-F238E27FC236}">
                <a16:creationId xmlns:a16="http://schemas.microsoft.com/office/drawing/2014/main" id="{F52612D4-0FED-4D44-BD5D-1F8752991EBD}"/>
              </a:ext>
            </a:extLst>
          </p:cNvPr>
          <p:cNvSpPr txBox="1"/>
          <p:nvPr userDrawn="1"/>
        </p:nvSpPr>
        <p:spPr>
          <a:xfrm>
            <a:off x="491842" y="240539"/>
            <a:ext cx="472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LIBRARY SERVICES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1" hasCustomPrompt="1"/>
          </p:nvPr>
        </p:nvSpPr>
        <p:spPr>
          <a:xfrm>
            <a:off x="576649" y="4402383"/>
            <a:ext cx="10515600" cy="970681"/>
          </a:xfrm>
        </p:spPr>
        <p:txBody>
          <a:bodyPr>
            <a:noAutofit/>
          </a:bodyPr>
          <a:lstStyle>
            <a:lvl1pPr marL="0" indent="0">
              <a:buClr>
                <a:schemeClr val="accent4"/>
              </a:buClr>
              <a:buNone/>
              <a:defRPr sz="2400"/>
            </a:lvl1pPr>
            <a:lvl2pPr marL="457200" indent="0">
              <a:buClr>
                <a:schemeClr val="accent4"/>
              </a:buClr>
              <a:buFont typeface="Wingdings" panose="05000000000000000000" pitchFamily="2" charset="2"/>
              <a:buNone/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UCL Library Services www.ucl.ac.uk</a:t>
            </a:r>
          </a:p>
          <a:p>
            <a:pPr lvl="0"/>
            <a:r>
              <a:rPr lang="en-US" dirty="0"/>
              <a:t>xyz@ucl.ac.uk</a:t>
            </a:r>
          </a:p>
        </p:txBody>
      </p:sp>
    </p:spTree>
    <p:extLst>
      <p:ext uri="{BB962C8B-B14F-4D97-AF65-F5344CB8AC3E}">
        <p14:creationId xmlns:p14="http://schemas.microsoft.com/office/powerpoint/2010/main" val="273945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UCLH green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649" y="1960605"/>
            <a:ext cx="10777151" cy="947995"/>
          </a:xfrm>
        </p:spPr>
        <p:txBody>
          <a:bodyPr anchor="t" anchorCtr="0"/>
          <a:lstStyle>
            <a:lvl1pPr algn="l">
              <a:defRPr sz="60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649" y="2976713"/>
            <a:ext cx="9144000" cy="483179"/>
          </a:xfrm>
        </p:spPr>
        <p:txBody>
          <a:bodyPr/>
          <a:lstStyle>
            <a:lvl1pPr marL="0" indent="0" algn="l">
              <a:buNone/>
              <a:defRPr sz="2400" b="1">
                <a:latin typeface="+mj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Rectangle 15" descr="Decorative">
            <a:extLst>
              <a:ext uri="{FF2B5EF4-FFF2-40B4-BE49-F238E27FC236}">
                <a16:creationId xmlns:a16="http://schemas.microsoft.com/office/drawing/2014/main" id="{A8BC7AF8-F89F-234F-B941-952FB6CBBBD1}"/>
              </a:ext>
            </a:extLst>
          </p:cNvPr>
          <p:cNvSpPr/>
          <p:nvPr userDrawn="1"/>
        </p:nvSpPr>
        <p:spPr>
          <a:xfrm>
            <a:off x="0" y="5232378"/>
            <a:ext cx="12192000" cy="1676884"/>
          </a:xfrm>
          <a:custGeom>
            <a:avLst/>
            <a:gdLst>
              <a:gd name="connsiteX0" fmla="*/ 0 w 12192000"/>
              <a:gd name="connsiteY0" fmla="*/ 0 h 1928191"/>
              <a:gd name="connsiteX1" fmla="*/ 12192000 w 12192000"/>
              <a:gd name="connsiteY1" fmla="*/ 0 h 1928191"/>
              <a:gd name="connsiteX2" fmla="*/ 12192000 w 12192000"/>
              <a:gd name="connsiteY2" fmla="*/ 1928191 h 1928191"/>
              <a:gd name="connsiteX3" fmla="*/ 0 w 12192000"/>
              <a:gd name="connsiteY3" fmla="*/ 1928191 h 1928191"/>
              <a:gd name="connsiteX4" fmla="*/ 0 w 12192000"/>
              <a:gd name="connsiteY4" fmla="*/ 0 h 1928191"/>
              <a:gd name="connsiteX0" fmla="*/ 0 w 12192000"/>
              <a:gd name="connsiteY0" fmla="*/ 735495 h 2663686"/>
              <a:gd name="connsiteX1" fmla="*/ 12192000 w 12192000"/>
              <a:gd name="connsiteY1" fmla="*/ 0 h 2663686"/>
              <a:gd name="connsiteX2" fmla="*/ 12192000 w 12192000"/>
              <a:gd name="connsiteY2" fmla="*/ 2663686 h 2663686"/>
              <a:gd name="connsiteX3" fmla="*/ 0 w 12192000"/>
              <a:gd name="connsiteY3" fmla="*/ 2663686 h 2663686"/>
              <a:gd name="connsiteX4" fmla="*/ 0 w 12192000"/>
              <a:gd name="connsiteY4" fmla="*/ 735495 h 266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2663686">
                <a:moveTo>
                  <a:pt x="0" y="735495"/>
                </a:moveTo>
                <a:lnTo>
                  <a:pt x="12192000" y="0"/>
                </a:lnTo>
                <a:lnTo>
                  <a:pt x="12192000" y="2663686"/>
                </a:lnTo>
                <a:lnTo>
                  <a:pt x="0" y="2663686"/>
                </a:lnTo>
                <a:lnTo>
                  <a:pt x="0" y="73549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A303F1-CE56-F049-A485-A817E46D5B80}"/>
              </a:ext>
            </a:extLst>
          </p:cNvPr>
          <p:cNvSpPr/>
          <p:nvPr userDrawn="1"/>
        </p:nvSpPr>
        <p:spPr>
          <a:xfrm>
            <a:off x="10762184" y="5565763"/>
            <a:ext cx="824666" cy="3000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UCLH NHS logo">
            <a:extLst>
              <a:ext uri="{FF2B5EF4-FFF2-40B4-BE49-F238E27FC236}">
                <a16:creationId xmlns:a16="http://schemas.microsoft.com/office/drawing/2014/main" id="{FDAD31C7-EC76-5D41-8849-29B4909F0D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99699" y="5565764"/>
            <a:ext cx="4656666" cy="831959"/>
          </a:xfrm>
          <a:prstGeom prst="rect">
            <a:avLst/>
          </a:prstGeom>
        </p:spPr>
      </p:pic>
      <p:pic>
        <p:nvPicPr>
          <p:cNvPr id="11" name="Picture 10" descr="UCL banner">
            <a:extLst>
              <a:ext uri="{FF2B5EF4-FFF2-40B4-BE49-F238E27FC236}">
                <a16:creationId xmlns:a16="http://schemas.microsoft.com/office/drawing/2014/main" id="{7C2B82BC-928F-4A4B-864E-F3EDF9D2E00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9906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52612D4-0FED-4D44-BD5D-1F8752991EBD}"/>
              </a:ext>
            </a:extLst>
          </p:cNvPr>
          <p:cNvSpPr txBox="1"/>
          <p:nvPr userDrawn="1"/>
        </p:nvSpPr>
        <p:spPr>
          <a:xfrm>
            <a:off x="491842" y="240539"/>
            <a:ext cx="472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LIBRARY SERVICES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1" hasCustomPrompt="1"/>
          </p:nvPr>
        </p:nvSpPr>
        <p:spPr>
          <a:xfrm>
            <a:off x="576649" y="4402383"/>
            <a:ext cx="10515600" cy="970681"/>
          </a:xfrm>
        </p:spPr>
        <p:txBody>
          <a:bodyPr>
            <a:noAutofit/>
          </a:bodyPr>
          <a:lstStyle>
            <a:lvl1pPr marL="0" indent="0">
              <a:buClr>
                <a:schemeClr val="accent4"/>
              </a:buClr>
              <a:buNone/>
              <a:defRPr sz="2400"/>
            </a:lvl1pPr>
            <a:lvl2pPr marL="457200" indent="0">
              <a:buClr>
                <a:schemeClr val="accent4"/>
              </a:buClr>
              <a:buFont typeface="Wingdings" panose="05000000000000000000" pitchFamily="2" charset="2"/>
              <a:buNone/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UCL Library Services www.ucl.ac.uk</a:t>
            </a:r>
          </a:p>
          <a:p>
            <a:pPr lvl="0"/>
            <a:r>
              <a:rPr lang="en-US" dirty="0"/>
              <a:t>xyz@ucl.ac.uk</a:t>
            </a:r>
          </a:p>
        </p:txBody>
      </p:sp>
    </p:spTree>
    <p:extLst>
      <p:ext uri="{BB962C8B-B14F-4D97-AF65-F5344CB8AC3E}">
        <p14:creationId xmlns:p14="http://schemas.microsoft.com/office/powerpoint/2010/main" val="643509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ody text in blu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649" y="1960605"/>
            <a:ext cx="10777151" cy="947995"/>
          </a:xfrm>
        </p:spPr>
        <p:txBody>
          <a:bodyPr anchor="t" anchorCtr="0"/>
          <a:lstStyle>
            <a:lvl1pPr algn="l">
              <a:defRPr sz="60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649" y="2976713"/>
            <a:ext cx="9144000" cy="483179"/>
          </a:xfrm>
        </p:spPr>
        <p:txBody>
          <a:bodyPr/>
          <a:lstStyle>
            <a:lvl1pPr marL="0" indent="0" algn="l">
              <a:buNone/>
              <a:defRPr sz="2400" b="1">
                <a:latin typeface="+mj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Rectangle 15" descr="Decorative">
            <a:extLst>
              <a:ext uri="{FF2B5EF4-FFF2-40B4-BE49-F238E27FC236}">
                <a16:creationId xmlns:a16="http://schemas.microsoft.com/office/drawing/2014/main" id="{A8BC7AF8-F89F-234F-B941-952FB6CBBBD1}"/>
              </a:ext>
            </a:extLst>
          </p:cNvPr>
          <p:cNvSpPr/>
          <p:nvPr userDrawn="1"/>
        </p:nvSpPr>
        <p:spPr>
          <a:xfrm>
            <a:off x="0" y="5232378"/>
            <a:ext cx="12192000" cy="1676884"/>
          </a:xfrm>
          <a:custGeom>
            <a:avLst/>
            <a:gdLst>
              <a:gd name="connsiteX0" fmla="*/ 0 w 12192000"/>
              <a:gd name="connsiteY0" fmla="*/ 0 h 1928191"/>
              <a:gd name="connsiteX1" fmla="*/ 12192000 w 12192000"/>
              <a:gd name="connsiteY1" fmla="*/ 0 h 1928191"/>
              <a:gd name="connsiteX2" fmla="*/ 12192000 w 12192000"/>
              <a:gd name="connsiteY2" fmla="*/ 1928191 h 1928191"/>
              <a:gd name="connsiteX3" fmla="*/ 0 w 12192000"/>
              <a:gd name="connsiteY3" fmla="*/ 1928191 h 1928191"/>
              <a:gd name="connsiteX4" fmla="*/ 0 w 12192000"/>
              <a:gd name="connsiteY4" fmla="*/ 0 h 1928191"/>
              <a:gd name="connsiteX0" fmla="*/ 0 w 12192000"/>
              <a:gd name="connsiteY0" fmla="*/ 735495 h 2663686"/>
              <a:gd name="connsiteX1" fmla="*/ 12192000 w 12192000"/>
              <a:gd name="connsiteY1" fmla="*/ 0 h 2663686"/>
              <a:gd name="connsiteX2" fmla="*/ 12192000 w 12192000"/>
              <a:gd name="connsiteY2" fmla="*/ 2663686 h 2663686"/>
              <a:gd name="connsiteX3" fmla="*/ 0 w 12192000"/>
              <a:gd name="connsiteY3" fmla="*/ 2663686 h 2663686"/>
              <a:gd name="connsiteX4" fmla="*/ 0 w 12192000"/>
              <a:gd name="connsiteY4" fmla="*/ 735495 h 2663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2663686">
                <a:moveTo>
                  <a:pt x="0" y="735495"/>
                </a:moveTo>
                <a:lnTo>
                  <a:pt x="12192000" y="0"/>
                </a:lnTo>
                <a:lnTo>
                  <a:pt x="12192000" y="2663686"/>
                </a:lnTo>
                <a:lnTo>
                  <a:pt x="0" y="2663686"/>
                </a:lnTo>
                <a:lnTo>
                  <a:pt x="0" y="73549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 descr="UCL banner">
            <a:extLst>
              <a:ext uri="{FF2B5EF4-FFF2-40B4-BE49-F238E27FC236}">
                <a16:creationId xmlns:a16="http://schemas.microsoft.com/office/drawing/2014/main" id="{7C2B82BC-928F-4A4B-864E-F3EDF9D2E0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90600"/>
          </a:xfrm>
          <a:prstGeom prst="rect">
            <a:avLst/>
          </a:prstGeom>
        </p:spPr>
      </p:pic>
      <p:sp>
        <p:nvSpPr>
          <p:cNvPr id="15" name="TextBox 14" title="UCl banner">
            <a:extLst>
              <a:ext uri="{FF2B5EF4-FFF2-40B4-BE49-F238E27FC236}">
                <a16:creationId xmlns:a16="http://schemas.microsoft.com/office/drawing/2014/main" id="{F52612D4-0FED-4D44-BD5D-1F8752991EBD}"/>
              </a:ext>
            </a:extLst>
          </p:cNvPr>
          <p:cNvSpPr txBox="1"/>
          <p:nvPr userDrawn="1"/>
        </p:nvSpPr>
        <p:spPr>
          <a:xfrm>
            <a:off x="491842" y="240539"/>
            <a:ext cx="472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LIBRARY SERVICES</a:t>
            </a:r>
          </a:p>
        </p:txBody>
      </p:sp>
      <p:sp>
        <p:nvSpPr>
          <p:cNvPr id="16" name="Content Placeholder 2" descr="Decorative"/>
          <p:cNvSpPr>
            <a:spLocks noGrp="1"/>
          </p:cNvSpPr>
          <p:nvPr>
            <p:ph idx="11" hasCustomPrompt="1"/>
          </p:nvPr>
        </p:nvSpPr>
        <p:spPr>
          <a:xfrm>
            <a:off x="576649" y="4402383"/>
            <a:ext cx="5511113" cy="208079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0" indent="0">
              <a:buClr>
                <a:schemeClr val="accent4"/>
              </a:buClr>
              <a:buNone/>
              <a:defRPr sz="2400"/>
            </a:lvl1pPr>
            <a:lvl2pPr marL="457200" indent="0">
              <a:buClr>
                <a:schemeClr val="accent4"/>
              </a:buClr>
              <a:buFont typeface="Wingdings" panose="05000000000000000000" pitchFamily="2" charset="2"/>
              <a:buNone/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UCL Library Services www.ucl.ac.uk</a:t>
            </a:r>
          </a:p>
          <a:p>
            <a:pPr lvl="0"/>
            <a:r>
              <a:rPr lang="en-US" dirty="0"/>
              <a:t>xyz@ucl.ac.uk</a:t>
            </a:r>
          </a:p>
        </p:txBody>
      </p:sp>
    </p:spTree>
    <p:extLst>
      <p:ext uri="{BB962C8B-B14F-4D97-AF65-F5344CB8AC3E}">
        <p14:creationId xmlns:p14="http://schemas.microsoft.com/office/powerpoint/2010/main" val="2089849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649" y="1960605"/>
            <a:ext cx="10777151" cy="947995"/>
          </a:xfrm>
        </p:spPr>
        <p:txBody>
          <a:bodyPr anchor="t" anchorCtr="0"/>
          <a:lstStyle>
            <a:lvl1pPr algn="l">
              <a:defRPr sz="60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649" y="2976713"/>
            <a:ext cx="9144000" cy="483179"/>
          </a:xfrm>
        </p:spPr>
        <p:txBody>
          <a:bodyPr/>
          <a:lstStyle>
            <a:lvl1pPr marL="0" indent="0" algn="l">
              <a:buNone/>
              <a:defRPr sz="2400" b="1">
                <a:latin typeface="+mj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1" hasCustomPrompt="1"/>
          </p:nvPr>
        </p:nvSpPr>
        <p:spPr>
          <a:xfrm>
            <a:off x="576649" y="4402383"/>
            <a:ext cx="10515600" cy="970681"/>
          </a:xfrm>
        </p:spPr>
        <p:txBody>
          <a:bodyPr>
            <a:noAutofit/>
          </a:bodyPr>
          <a:lstStyle>
            <a:lvl1pPr marL="0" indent="0">
              <a:buClr>
                <a:schemeClr val="accent4"/>
              </a:buClr>
              <a:buNone/>
              <a:defRPr sz="2400"/>
            </a:lvl1pPr>
            <a:lvl2pPr marL="457200" indent="0">
              <a:buClr>
                <a:schemeClr val="accent4"/>
              </a:buClr>
              <a:buFont typeface="Wingdings" panose="05000000000000000000" pitchFamily="2" charset="2"/>
              <a:buNone/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UCL Library Services www.ucl.ac.uk</a:t>
            </a:r>
          </a:p>
          <a:p>
            <a:pPr lvl="0"/>
            <a:r>
              <a:rPr lang="en-US" dirty="0"/>
              <a:t>xyz@ucl.ac.uk</a:t>
            </a:r>
          </a:p>
        </p:txBody>
      </p:sp>
      <p:pic>
        <p:nvPicPr>
          <p:cNvPr id="7" name="Picture 6" descr="UCL banner">
            <a:extLst>
              <a:ext uri="{FF2B5EF4-FFF2-40B4-BE49-F238E27FC236}">
                <a16:creationId xmlns:a16="http://schemas.microsoft.com/office/drawing/2014/main" id="{DE3E2D81-D385-FD41-AF5C-92699D9C90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906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2612D4-0FED-4D44-BD5D-1F8752991EBD}"/>
              </a:ext>
            </a:extLst>
          </p:cNvPr>
          <p:cNvSpPr txBox="1"/>
          <p:nvPr userDrawn="1"/>
        </p:nvSpPr>
        <p:spPr>
          <a:xfrm>
            <a:off x="491842" y="240539"/>
            <a:ext cx="472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LIBRARY SERVICES</a:t>
            </a:r>
          </a:p>
        </p:txBody>
      </p:sp>
    </p:spTree>
    <p:extLst>
      <p:ext uri="{BB962C8B-B14F-4D97-AF65-F5344CB8AC3E}">
        <p14:creationId xmlns:p14="http://schemas.microsoft.com/office/powerpoint/2010/main" val="2629291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627" y="1962000"/>
            <a:ext cx="10515600" cy="1325563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pic>
        <p:nvPicPr>
          <p:cNvPr id="6" name="Picture 5" descr="UCL banner">
            <a:extLst>
              <a:ext uri="{FF2B5EF4-FFF2-40B4-BE49-F238E27FC236}">
                <a16:creationId xmlns:a16="http://schemas.microsoft.com/office/drawing/2014/main" id="{7C2B82BC-928F-4A4B-864E-F3EDF9D2E0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90600"/>
          </a:xfrm>
          <a:prstGeom prst="rect">
            <a:avLst/>
          </a:prstGeom>
        </p:spPr>
      </p:pic>
      <p:sp>
        <p:nvSpPr>
          <p:cNvPr id="7" name="TextBox 6" descr="UCL banner">
            <a:extLst>
              <a:ext uri="{FF2B5EF4-FFF2-40B4-BE49-F238E27FC236}">
                <a16:creationId xmlns:a16="http://schemas.microsoft.com/office/drawing/2014/main" id="{F52612D4-0FED-4D44-BD5D-1F8752991EBD}"/>
              </a:ext>
            </a:extLst>
          </p:cNvPr>
          <p:cNvSpPr txBox="1"/>
          <p:nvPr userDrawn="1"/>
        </p:nvSpPr>
        <p:spPr>
          <a:xfrm>
            <a:off x="491842" y="240539"/>
            <a:ext cx="472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LIBRARY SERVICES</a:t>
            </a:r>
          </a:p>
        </p:txBody>
      </p:sp>
    </p:spTree>
    <p:extLst>
      <p:ext uri="{BB962C8B-B14F-4D97-AF65-F5344CB8AC3E}">
        <p14:creationId xmlns:p14="http://schemas.microsoft.com/office/powerpoint/2010/main" val="1340693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no banner or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649" y="1962000"/>
            <a:ext cx="10777151" cy="947995"/>
          </a:xfrm>
        </p:spPr>
        <p:txBody>
          <a:bodyPr anchor="t" anchorCtr="0"/>
          <a:lstStyle>
            <a:lvl1pPr algn="l">
              <a:defRPr sz="60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649" y="2976713"/>
            <a:ext cx="9144000" cy="483179"/>
          </a:xfrm>
        </p:spPr>
        <p:txBody>
          <a:bodyPr/>
          <a:lstStyle>
            <a:lvl1pPr marL="0" indent="0" algn="l">
              <a:buNone/>
              <a:defRPr sz="2400" b="1">
                <a:latin typeface="+mj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1" hasCustomPrompt="1"/>
          </p:nvPr>
        </p:nvSpPr>
        <p:spPr>
          <a:xfrm>
            <a:off x="576649" y="4402383"/>
            <a:ext cx="10515600" cy="970681"/>
          </a:xfrm>
        </p:spPr>
        <p:txBody>
          <a:bodyPr>
            <a:noAutofit/>
          </a:bodyPr>
          <a:lstStyle>
            <a:lvl1pPr marL="0" indent="0">
              <a:buClr>
                <a:schemeClr val="accent4"/>
              </a:buClr>
              <a:buNone/>
              <a:defRPr sz="2400"/>
            </a:lvl1pPr>
            <a:lvl2pPr marL="457200" indent="0">
              <a:buClr>
                <a:schemeClr val="accent4"/>
              </a:buClr>
              <a:buFont typeface="Wingdings" panose="05000000000000000000" pitchFamily="2" charset="2"/>
              <a:buNone/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UCL Library Services www.ucl.ac.uk</a:t>
            </a:r>
          </a:p>
          <a:p>
            <a:pPr lvl="0"/>
            <a:r>
              <a:rPr lang="en-US" dirty="0"/>
              <a:t>xyz@ucl.ac.uk</a:t>
            </a:r>
          </a:p>
        </p:txBody>
      </p:sp>
    </p:spTree>
    <p:extLst>
      <p:ext uri="{BB962C8B-B14F-4D97-AF65-F5344CB8AC3E}">
        <p14:creationId xmlns:p14="http://schemas.microsoft.com/office/powerpoint/2010/main" val="1706337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973" y="1080000"/>
            <a:ext cx="10515600" cy="690671"/>
          </a:xfrm>
        </p:spPr>
        <p:txBody>
          <a:bodyPr anchor="t" anchorCtr="0">
            <a:noAutofit/>
          </a:bodyPr>
          <a:lstStyle>
            <a:lvl1pPr>
              <a:defRPr sz="48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1795"/>
            <a:ext cx="10515600" cy="4175167"/>
          </a:xfrm>
        </p:spPr>
        <p:txBody>
          <a:bodyPr/>
          <a:lstStyle>
            <a:lvl1pPr>
              <a:spcBef>
                <a:spcPts val="1000"/>
              </a:spcBef>
              <a:buClr>
                <a:schemeClr val="accent4"/>
              </a:buClr>
              <a:defRPr sz="3600"/>
            </a:lvl1pPr>
            <a:lvl2pPr marL="685800" indent="-228600">
              <a:spcBef>
                <a:spcPts val="10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2800"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Rectangle 8" descr="Decorative"/>
          <p:cNvSpPr>
            <a:spLocks noChangeAspect="1"/>
          </p:cNvSpPr>
          <p:nvPr userDrawn="1"/>
        </p:nvSpPr>
        <p:spPr>
          <a:xfrm>
            <a:off x="-1" y="1"/>
            <a:ext cx="12209549" cy="44484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699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9620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3429000"/>
            <a:ext cx="10515600" cy="2747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08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60" r:id="rId4"/>
    <p:sldLayoutId id="2147483661" r:id="rId5"/>
    <p:sldLayoutId id="2147483684" r:id="rId6"/>
    <p:sldLayoutId id="2147483654" r:id="rId7"/>
    <p:sldLayoutId id="2147483673" r:id="rId8"/>
    <p:sldLayoutId id="2147483650" r:id="rId9"/>
    <p:sldLayoutId id="2147483652" r:id="rId10"/>
    <p:sldLayoutId id="2147483653" r:id="rId11"/>
    <p:sldLayoutId id="2147483672" r:id="rId12"/>
    <p:sldLayoutId id="2147483656" r:id="rId13"/>
    <p:sldLayoutId id="2147483657" r:id="rId14"/>
    <p:sldLayoutId id="2147483664" r:id="rId15"/>
    <p:sldLayoutId id="2147483666" r:id="rId16"/>
    <p:sldLayoutId id="2147483667" r:id="rId17"/>
    <p:sldLayoutId id="2147483668" r:id="rId18"/>
    <p:sldLayoutId id="2147483674" r:id="rId19"/>
    <p:sldLayoutId id="2147483675" r:id="rId20"/>
    <p:sldLayoutId id="2147483676" r:id="rId21"/>
    <p:sldLayoutId id="2147483677" r:id="rId22"/>
    <p:sldLayoutId id="2147483678" r:id="rId23"/>
    <p:sldLayoutId id="2147483679" r:id="rId24"/>
    <p:sldLayoutId id="2147483680" r:id="rId25"/>
    <p:sldLayoutId id="2147483681" r:id="rId26"/>
    <p:sldLayoutId id="2147483682" r:id="rId27"/>
    <p:sldLayoutId id="2147483683" r:id="rId2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chemeClr val="accent4"/>
        </a:buClr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0"/>
        </a:spcAft>
        <a:buClr>
          <a:schemeClr val="accent4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0"/>
        </a:spcAft>
        <a:buClr>
          <a:schemeClr val="accent4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0"/>
        </a:spcAft>
        <a:buClr>
          <a:schemeClr val="accent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0"/>
        </a:spcAft>
        <a:buClr>
          <a:schemeClr val="accent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.hedges@ucl.ac.uk" TargetMode="External"/><Relationship Id="rId2" Type="http://schemas.openxmlformats.org/officeDocument/2006/relationships/hyperlink" Target="mailto:catherine.sharp@ucl.ac.u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9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Open Access Activity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649" y="2989070"/>
            <a:ext cx="9144000" cy="3253686"/>
          </a:xfrm>
        </p:spPr>
        <p:txBody>
          <a:bodyPr/>
          <a:lstStyle/>
          <a:p>
            <a:r>
              <a:rPr lang="en-GB" dirty="0"/>
              <a:t>May 2021</a:t>
            </a:r>
          </a:p>
          <a:p>
            <a:endParaRPr lang="en-GB" dirty="0"/>
          </a:p>
          <a:p>
            <a:r>
              <a:rPr lang="en-US" kern="0" dirty="0"/>
              <a:t>Catherine </a:t>
            </a:r>
            <a:r>
              <a:rPr lang="en-US" kern="0" dirty="0" smtClean="0"/>
              <a:t>Sharp, June Hedges</a:t>
            </a:r>
            <a:endParaRPr lang="en-US" kern="0" dirty="0"/>
          </a:p>
          <a:p>
            <a:r>
              <a:rPr lang="en-US" kern="0" dirty="0"/>
              <a:t>UCL Library Services</a:t>
            </a:r>
          </a:p>
          <a:p>
            <a:r>
              <a:rPr lang="en-US" kern="0" dirty="0" smtClean="0">
                <a:hlinkClick r:id="rId2"/>
              </a:rPr>
              <a:t>catherine.sharp@ucl.ac.uk</a:t>
            </a:r>
            <a:r>
              <a:rPr lang="en-US" kern="0" smtClean="0"/>
              <a:t>, </a:t>
            </a:r>
            <a:r>
              <a:rPr lang="en-US" kern="0" smtClean="0">
                <a:hlinkClick r:id="rId3"/>
              </a:rPr>
              <a:t>j.hedges@ucl.ac.uk</a:t>
            </a:r>
            <a:endParaRPr lang="en-US" kern="0" smtClean="0"/>
          </a:p>
          <a:p>
            <a:endParaRPr lang="en-US" kern="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883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access in REF submission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7591" y="2098261"/>
            <a:ext cx="1125471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kern="0" dirty="0">
              <a:solidFill>
                <a:srgbClr val="000000"/>
              </a:solidFill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kern="0" dirty="0">
              <a:solidFill>
                <a:srgbClr val="000000"/>
              </a:solidFill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kern="0" dirty="0">
              <a:solidFill>
                <a:srgbClr val="000000"/>
              </a:solidFill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kern="0" dirty="0">
              <a:solidFill>
                <a:srgbClr val="000000"/>
              </a:solidFill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kern="0" dirty="0">
              <a:solidFill>
                <a:srgbClr val="000000"/>
              </a:solidFill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kern="0" dirty="0">
              <a:solidFill>
                <a:srgbClr val="000000"/>
              </a:solidFill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kern="0" dirty="0">
              <a:solidFill>
                <a:srgbClr val="000000"/>
              </a:solidFill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kern="0" dirty="0">
              <a:solidFill>
                <a:srgbClr val="000000"/>
              </a:solidFill>
            </a:endParaRPr>
          </a:p>
          <a:p>
            <a:pPr marR="0" lvl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en-GB" sz="1200" kern="0" dirty="0">
              <a:solidFill>
                <a:srgbClr val="000000"/>
              </a:solidFill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kern="0" dirty="0">
              <a:solidFill>
                <a:srgbClr val="000000"/>
              </a:solidFill>
            </a:endParaRPr>
          </a:p>
          <a:p>
            <a:pPr marR="0" lvl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GB" sz="1400" kern="0" dirty="0">
                <a:solidFill>
                  <a:srgbClr val="000000"/>
                </a:solidFill>
              </a:rPr>
              <a:t>63,000 papers have been made open access in UCL Discovery since the REF open access policy began (April 2016)</a:t>
            </a:r>
            <a:endParaRPr kumimoji="0" lang="en-GB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171450" marR="0" lvl="0" indent="-1714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kern="0" dirty="0">
                <a:solidFill>
                  <a:srgbClr val="000000"/>
                </a:solidFill>
              </a:rPr>
              <a:t>The current REF open access policy continues to apply until after the forthcoming policy review</a:t>
            </a: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kern="0" dirty="0">
                <a:solidFill>
                  <a:srgbClr val="000000"/>
                </a:solidFill>
              </a:rPr>
              <a:t>Compliance reporting will resume shortly</a:t>
            </a: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kern="0" dirty="0">
                <a:solidFill>
                  <a:srgbClr val="000000"/>
                </a:solidFill>
              </a:rPr>
              <a:t>The compliance reports will be adjusted later this year to cover only papers published in the new REF period</a:t>
            </a: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kern="0" dirty="0">
              <a:solidFill>
                <a:srgbClr val="000000"/>
              </a:solidFill>
            </a:endParaRPr>
          </a:p>
          <a:p>
            <a:r>
              <a:rPr lang="en-GB" sz="1800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kern="0" dirty="0">
              <a:solidFill>
                <a:srgbClr val="000000"/>
              </a:solidFill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kern="0" dirty="0">
              <a:solidFill>
                <a:srgbClr val="000000"/>
              </a:solidFill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kern="0" dirty="0">
              <a:solidFill>
                <a:srgbClr val="000000"/>
              </a:solidFill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200" kern="0" dirty="0">
              <a:solidFill>
                <a:srgbClr val="00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CAD17C-F25B-448E-8B2B-5233679EC2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349" y="1934904"/>
            <a:ext cx="2939902" cy="1967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892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972" y="1080000"/>
            <a:ext cx="11141827" cy="690671"/>
          </a:xfrm>
        </p:spPr>
        <p:txBody>
          <a:bodyPr/>
          <a:lstStyle/>
          <a:p>
            <a:r>
              <a:rPr lang="en-GB" dirty="0"/>
              <a:t>Discovery: Downloads+OA records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F5500B-4BBA-4AE4-98F0-42E62AE40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239" y="2068945"/>
            <a:ext cx="7059763" cy="381991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C4B9F86-D533-4313-86FC-44514D42B4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7464" y="2068945"/>
            <a:ext cx="3733800" cy="2286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9645F16-DF24-4A92-AD97-6632196135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7464" y="4554055"/>
            <a:ext cx="4219575" cy="40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06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973" y="1080000"/>
            <a:ext cx="11123354" cy="690671"/>
          </a:xfrm>
        </p:spPr>
        <p:txBody>
          <a:bodyPr/>
          <a:lstStyle/>
          <a:p>
            <a:r>
              <a:rPr lang="en-GB" dirty="0"/>
              <a:t>Most-downloaded outputs: 1/4-11/5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73C6E6-7D3A-4453-A37A-A7600A27B4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686" y="1993826"/>
            <a:ext cx="9705975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671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EF3CE-463B-4D4D-AC9D-DFC9807E4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RPS engagement report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2B1493-19CA-4F10-8C50-BDC918DF1B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342" y="1876997"/>
            <a:ext cx="6258789" cy="48365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58115D6-88B2-4448-AABF-F34491B126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8131" y="1876997"/>
            <a:ext cx="5601292" cy="3431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154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UKRI compliance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Year 7 internal target, April 20-March 21: 1,529 OA papers</a:t>
            </a:r>
          </a:p>
          <a:p>
            <a:r>
              <a:rPr lang="en-GB" sz="2000" dirty="0"/>
              <a:t>Performance at end Jan: 1,036 papers (83% of target)</a:t>
            </a:r>
          </a:p>
          <a:p>
            <a:r>
              <a:rPr lang="en-GB" sz="2000" dirty="0"/>
              <a:t>Announcement of new UKRI policy expected Q2 2021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094EBE-50D4-4CE4-8CF5-56D8441BF9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898" y="3370871"/>
            <a:ext cx="6145301" cy="322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305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COAF compliance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5177" y="1858049"/>
            <a:ext cx="4521511" cy="4175167"/>
          </a:xfrm>
        </p:spPr>
        <p:txBody>
          <a:bodyPr/>
          <a:lstStyle/>
          <a:p>
            <a:r>
              <a:rPr lang="en-US" sz="1400" kern="0" dirty="0"/>
              <a:t>Requirement is deposit in EPMC 6 months after publication</a:t>
            </a:r>
          </a:p>
          <a:p>
            <a:r>
              <a:rPr lang="en-US" sz="1400" kern="0" dirty="0"/>
              <a:t>Complete figures available 6 months after publication: compliance will rise during six-month deposit window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773A07-8C73-4C48-8491-77A29BDB1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364" y="1847421"/>
            <a:ext cx="5858764" cy="223132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3FE2CE2-6B87-4196-9933-B0096A489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364" y="4249013"/>
            <a:ext cx="5852667" cy="2231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162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All APC costs 2013-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1D98C2D-8F01-4D0C-AEEC-0A3656019B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/>
              <a:t>A new format for the APC report that incorporates </a:t>
            </a:r>
            <a:r>
              <a:rPr lang="en-GB" sz="2800" dirty="0" smtClean="0"/>
              <a:t>Transformative Agreements </a:t>
            </a:r>
            <a:r>
              <a:rPr lang="en-GB" sz="2800" dirty="0"/>
              <a:t>is in development.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0EF695-3AB6-4753-8B55-A3BA8AB861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785" y="3091851"/>
            <a:ext cx="112299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308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6D156-340F-46DB-9D86-1FE216ED9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Transformative agreements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BBAD5257-B12F-4682-83DB-488DD067D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26 agreements</a:t>
            </a:r>
          </a:p>
          <a:p>
            <a:r>
              <a:rPr lang="en-GB" sz="2800" dirty="0"/>
              <a:t>&gt;8,200 journals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DC8F8C1-3CE2-49D5-A88E-D683F9FED5E9}"/>
              </a:ext>
            </a:extLst>
          </p:cNvPr>
          <p:cNvSpPr txBox="1"/>
          <p:nvPr/>
        </p:nvSpPr>
        <p:spPr>
          <a:xfrm>
            <a:off x="7420708" y="1979002"/>
            <a:ext cx="3941865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400" dirty="0"/>
              <a:t>UCL has not signed up to the CUP transformative agreement. The total additional cost of this agreement is £76K. The shortfall after UKRI/Wellcome contributions is £27K. The UCL open access budget does not have funds to support this payment for hybrid journals. This does not affect UKRI or Wellcome compliance.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400" dirty="0"/>
              <a:t>The Wiley agreement will be restricted, nationally, from July, to papers funded by UKRI or COAF. This is because national demand for Wiley papers is outstripping the available credits.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400" dirty="0"/>
              <a:t>Jisc is currently negotiating with Elsevier for 2022.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GB" sz="1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303B83-2C5B-45CD-B04C-649FDCAB7C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242" y="3087213"/>
            <a:ext cx="6057900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379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All BPCs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1B5A40-F62E-487B-9278-5584C028D1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0845" y="570016"/>
            <a:ext cx="7620849" cy="6287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033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Budgets: UKRI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400" dirty="0"/>
              <a:t>Report date 10 May 21</a:t>
            </a:r>
            <a:endParaRPr lang="en-GB" sz="1600" dirty="0"/>
          </a:p>
          <a:p>
            <a:pPr marL="0" indent="0">
              <a:buNone/>
            </a:pPr>
            <a:endParaRPr lang="en-GB" sz="1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156DFC6-4987-4B64-99D8-9EF6E745E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953" y="2347912"/>
            <a:ext cx="4162425" cy="21621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D83DDA0-E838-44E3-85CE-6549B6B9A8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576" y="2347912"/>
            <a:ext cx="4162425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560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Budgets: Wellcome, CRUK, BHF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Clr>
                <a:srgbClr val="AC145A"/>
              </a:buClr>
              <a:buNone/>
            </a:pPr>
            <a:r>
              <a:rPr lang="en-GB" sz="1400" dirty="0">
                <a:solidFill>
                  <a:prstClr val="black"/>
                </a:solidFill>
              </a:rPr>
              <a:t>Report date 10 May 21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2DBEF2-C6C0-458D-9AFF-E844AF429513}"/>
              </a:ext>
            </a:extLst>
          </p:cNvPr>
          <p:cNvSpPr txBox="1"/>
          <p:nvPr/>
        </p:nvSpPr>
        <p:spPr>
          <a:xfrm rot="10800000" flipV="1">
            <a:off x="8921439" y="2369181"/>
            <a:ext cx="25268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CRUK expenditure will rise once expenditure on transformative agreements is added.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EE5979-5446-4677-B8D7-6C0DD9EA1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45" y="2369181"/>
            <a:ext cx="3968973" cy="17396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13EA9C6-64B1-4ECD-91F2-428E9EFDE7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9753" y="2369181"/>
            <a:ext cx="3573117" cy="173968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3466A7C-CC1B-4710-9E43-E61FB4A56D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5782" y="4566639"/>
            <a:ext cx="3639355" cy="178679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388237D-A064-4581-9896-FAE1F12234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69753" y="4560594"/>
            <a:ext cx="3586793" cy="1766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95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Budgets: UCL open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Clr>
                <a:srgbClr val="AC145A"/>
              </a:buClr>
              <a:buNone/>
            </a:pPr>
            <a:r>
              <a:rPr lang="en-GB" sz="1400" dirty="0">
                <a:solidFill>
                  <a:prstClr val="black"/>
                </a:solidFill>
              </a:rPr>
              <a:t>Report date 10 May 21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4907AA-87EE-4C52-8225-B14EFA7EF8AF}"/>
              </a:ext>
            </a:extLst>
          </p:cNvPr>
          <p:cNvSpPr txBox="1"/>
          <p:nvPr/>
        </p:nvSpPr>
        <p:spPr>
          <a:xfrm>
            <a:off x="940510" y="4611231"/>
            <a:ext cx="106501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UCL’s open access budget funds papers in fully open access journals only.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This year’s budget is fully expended, but reimbursements from other budgets </a:t>
            </a:r>
            <a:r>
              <a:rPr lang="en-GB" sz="1400" dirty="0" smtClean="0"/>
              <a:t>should </a:t>
            </a:r>
            <a:r>
              <a:rPr lang="en-GB" sz="1400" dirty="0"/>
              <a:t>allow UCL to continue to fund publication in fully open access journals until the end of June 2021.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As more transformative agreements are offered, and more authors choose to publish open access, UCL’s open access budget may </a:t>
            </a:r>
            <a:r>
              <a:rPr lang="en-GB" sz="1400" dirty="0" smtClean="0"/>
              <a:t>not be </a:t>
            </a:r>
            <a:r>
              <a:rPr lang="en-GB" sz="1400" dirty="0"/>
              <a:t>insufficient </a:t>
            </a:r>
            <a:r>
              <a:rPr lang="en-GB" sz="1400" dirty="0" smtClean="0"/>
              <a:t>to satisfy all UCL author </a:t>
            </a:r>
            <a:r>
              <a:rPr lang="en-GB" sz="1400" smtClean="0"/>
              <a:t>OA </a:t>
            </a:r>
            <a:r>
              <a:rPr lang="en-GB" sz="1400" smtClean="0"/>
              <a:t>requests </a:t>
            </a:r>
            <a:r>
              <a:rPr lang="en-GB" sz="1400" smtClean="0"/>
              <a:t>next </a:t>
            </a:r>
            <a:r>
              <a:rPr lang="en-GB" sz="1400" dirty="0"/>
              <a:t>year.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It has not been possible to afford the Cambridge University Press transformative agreement for 2021. This would have required an additional £27K UCL funding.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As costs under transformative agreements are reallocated to “publishing”, research-intensive universities will pay more for transformative (read and publish) agreements.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A2608E-7B68-44E4-A382-52AB4A6E5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510" y="2352436"/>
            <a:ext cx="4676775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585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A4DBE8"/>
      </a:accent1>
      <a:accent2>
        <a:srgbClr val="0097A9"/>
      </a:accent2>
      <a:accent3>
        <a:srgbClr val="D6D2C4"/>
      </a:accent3>
      <a:accent4>
        <a:srgbClr val="AC145A"/>
      </a:accent4>
      <a:accent5>
        <a:srgbClr val="BBC592"/>
      </a:accent5>
      <a:accent6>
        <a:srgbClr val="F6BE00"/>
      </a:accent6>
      <a:hlink>
        <a:srgbClr val="AC145A"/>
      </a:hlink>
      <a:folHlink>
        <a:srgbClr val="0097A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brary-services-template-blue-celeste.potx" id="{3C49E654-FCB7-4DD8-A55A-E2F0F5443391}" vid="{AD01B625-3730-401C-BAD2-E1299D0C2E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OA Pubs Board Nov 20</Template>
  <TotalTime>874</TotalTime>
  <Words>459</Words>
  <Application>Microsoft Office PowerPoint</Application>
  <PresentationFormat>Widescreen</PresentationFormat>
  <Paragraphs>63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Open Access Activity Report</vt:lpstr>
      <vt:lpstr>UKRI compliance</vt:lpstr>
      <vt:lpstr>COAF compliance</vt:lpstr>
      <vt:lpstr>All APC costs 2013-</vt:lpstr>
      <vt:lpstr>Transformative agreements</vt:lpstr>
      <vt:lpstr>All BPCs</vt:lpstr>
      <vt:lpstr>Budgets: UKRI </vt:lpstr>
      <vt:lpstr>Budgets: Wellcome, CRUK, BHF</vt:lpstr>
      <vt:lpstr>Budgets: UCL open access</vt:lpstr>
      <vt:lpstr>Open access in REF submission</vt:lpstr>
      <vt:lpstr>Discovery: Downloads+OA records</vt:lpstr>
      <vt:lpstr>Most-downloaded outputs: 1/4-11/5</vt:lpstr>
      <vt:lpstr>RPS engagement report</vt:lpstr>
    </vt:vector>
  </TitlesOfParts>
  <Company>University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Access Activity Report</dc:title>
  <dc:creator>Sharp, Catherine</dc:creator>
  <cp:lastModifiedBy>Hedges, June</cp:lastModifiedBy>
  <cp:revision>55</cp:revision>
  <dcterms:created xsi:type="dcterms:W3CDTF">2020-11-04T17:25:16Z</dcterms:created>
  <dcterms:modified xsi:type="dcterms:W3CDTF">2021-05-13T12:59:53Z</dcterms:modified>
</cp:coreProperties>
</file>