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sldIdLst>
    <p:sldId id="256" r:id="rId2"/>
    <p:sldId id="459" r:id="rId3"/>
    <p:sldId id="363" r:id="rId4"/>
    <p:sldId id="460" r:id="rId5"/>
    <p:sldId id="416" r:id="rId6"/>
    <p:sldId id="458" r:id="rId7"/>
    <p:sldId id="418" r:id="rId8"/>
    <p:sldId id="456" r:id="rId9"/>
    <p:sldId id="457" r:id="rId10"/>
    <p:sldId id="369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1DD"/>
    <a:srgbClr val="CCFF33"/>
    <a:srgbClr val="EDF0E4"/>
    <a:srgbClr val="E1F3E3"/>
    <a:srgbClr val="FFFF66"/>
    <a:srgbClr val="54E279"/>
    <a:srgbClr val="DAEBF2"/>
    <a:srgbClr val="F2EFF2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72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6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3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Total</a:t>
            </a:r>
            <a:r>
              <a:rPr lang="en-GB" baseline="0" dirty="0" smtClean="0"/>
              <a:t> book and journal downloads since launch in June 2015</a:t>
            </a:r>
          </a:p>
          <a:p>
            <a:r>
              <a:rPr lang="en-GB" baseline="0" dirty="0" smtClean="0"/>
              <a:t>Some books published for two years, some for just one month</a:t>
            </a:r>
          </a:p>
          <a:p>
            <a:r>
              <a:rPr lang="en-GB" baseline="0" dirty="0" smtClean="0"/>
              <a:t>Percentage: JSTOR c.50%, UCL Discovery c.35%, rest: OAPEN, Worldreader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35AA-76DE-438E-8867-3656EEDC4A8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4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227" y="1844824"/>
            <a:ext cx="8496300" cy="1747053"/>
          </a:xfrm>
        </p:spPr>
        <p:txBody>
          <a:bodyPr/>
          <a:lstStyle/>
          <a:p>
            <a:r>
              <a:rPr lang="en-GB" sz="3600" dirty="0" smtClean="0"/>
              <a:t>Textbooks and Open Access publishing via UCL Press</a:t>
            </a:r>
            <a:r>
              <a:rPr lang="en-GB" sz="3600" b="0" dirty="0"/>
              <a:t/>
            </a:r>
            <a:br>
              <a:rPr lang="en-GB" sz="3600" b="0" dirty="0"/>
            </a:br>
            <a:endParaRPr lang="en-GB" sz="36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625" y="3403174"/>
            <a:ext cx="8496300" cy="31824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Pro-Vice-Provost (UCL Library Services)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</a:t>
            </a:r>
            <a:r>
              <a:rPr lang="en-GB" sz="1900" dirty="0" smtClean="0">
                <a:hlinkClick r:id="rId3"/>
              </a:rPr>
              <a:t>p.ayris@ucl.ac.uk</a:t>
            </a: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Twitter: @ucylpay 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596796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Over to you</a:t>
            </a:r>
            <a:r>
              <a:rPr lang="en-GB" b="1" dirty="0" smtClean="0"/>
              <a:t>…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95247"/>
            <a:ext cx="4907537" cy="3680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1876852"/>
            <a:ext cx="3305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Open Science is good for the researcher / educator / reader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It is also good for research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Open Science is an opportunity, not a </a:t>
            </a:r>
            <a:r>
              <a:rPr lang="en-GB" sz="2400" dirty="0" smtClean="0"/>
              <a:t>threat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572800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UCL Student </a:t>
            </a:r>
            <a:r>
              <a:rPr lang="en-GB" dirty="0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159" y="1655802"/>
            <a:ext cx="4824537" cy="3618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7620" y="5877272"/>
            <a:ext cx="295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UCL Student Centre,</a:t>
            </a:r>
          </a:p>
          <a:p>
            <a:r>
              <a:rPr lang="en-GB" dirty="0" smtClean="0"/>
              <a:t>opened 18 February 2019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5"/>
            <a:ext cx="3384376" cy="4512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565236"/>
            <a:ext cx="258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UCL Main Quad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480" y="1894905"/>
            <a:ext cx="8496670" cy="4680520"/>
            <a:chOff x="0" y="0"/>
            <a:chExt cx="58959" cy="3571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58959" cy="35718"/>
              <a:chOff x="0" y="0"/>
              <a:chExt cx="58959" cy="3571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959" cy="35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101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2947" y="177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077" y="190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of Scholarly Communication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718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/>
              <p:cNvSpPr>
                <a:spLocks noChangeArrowheads="1"/>
              </p:cNvSpPr>
              <p:nvPr/>
            </p:nvSpPr>
            <p:spPr bwMode="auto">
              <a:xfrm>
                <a:off x="2947" y="5855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077" y="5984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EOSC (European Open Science Cloud)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1126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2947" y="9937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077" y="10067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Data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5348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2947" y="1401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77" y="14149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Skills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9430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Rounded Rectangle 20"/>
              <p:cNvSpPr>
                <a:spLocks noChangeArrowheads="1"/>
              </p:cNvSpPr>
              <p:nvPr/>
            </p:nvSpPr>
            <p:spPr bwMode="auto">
              <a:xfrm>
                <a:off x="2947" y="1810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077" y="1823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Integrity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351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2947" y="22184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77" y="22314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Rewards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0" y="2759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947" y="26267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077" y="26396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Altmetrics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1677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2947" y="3034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077" y="30479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Citizen Science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92453" y="81974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European Commission</a:t>
            </a:r>
            <a:r>
              <a:rPr lang="en-GB" sz="30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Open Science Policy Platform – 8 pillars of Open Science</a:t>
            </a:r>
            <a:endParaRPr lang="en-GB" sz="3000" b="1" dirty="0">
              <a:solidFill>
                <a:schemeClr val="accent2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480" y="1894905"/>
            <a:ext cx="8496670" cy="4680520"/>
            <a:chOff x="0" y="0"/>
            <a:chExt cx="58959" cy="3571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58959" cy="35718"/>
              <a:chOff x="0" y="0"/>
              <a:chExt cx="58959" cy="3571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959" cy="35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101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ounded Rectangle 8"/>
              <p:cNvSpPr>
                <a:spLocks noChangeArrowheads="1"/>
              </p:cNvSpPr>
              <p:nvPr/>
            </p:nvSpPr>
            <p:spPr bwMode="auto">
              <a:xfrm>
                <a:off x="2947" y="177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3077" y="190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Future of Scholarly Communication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718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/>
              <p:cNvSpPr>
                <a:spLocks noChangeArrowheads="1"/>
              </p:cNvSpPr>
              <p:nvPr/>
            </p:nvSpPr>
            <p:spPr bwMode="auto">
              <a:xfrm>
                <a:off x="2947" y="5855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077" y="5984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EOSC (European Open Science Cloud)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1126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2947" y="9937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077" y="10067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Data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5348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2947" y="1401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077" y="14149"/>
                <a:ext cx="41013" cy="23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Education and Skills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9430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Rounded Rectangle 20"/>
              <p:cNvSpPr>
                <a:spLocks noChangeArrowheads="1"/>
              </p:cNvSpPr>
              <p:nvPr/>
            </p:nvSpPr>
            <p:spPr bwMode="auto">
              <a:xfrm>
                <a:off x="2947" y="18102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3077" y="18232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Integrity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3513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2947" y="22184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77" y="22314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Rewards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0" y="27595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947" y="26267"/>
                <a:ext cx="41272" cy="2656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077" y="26396"/>
                <a:ext cx="41013" cy="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Altmetrics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1677"/>
                <a:ext cx="58959" cy="2268"/>
              </a:xfrm>
              <a:prstGeom prst="rect">
                <a:avLst/>
              </a:prstGeom>
              <a:solidFill>
                <a:schemeClr val="lt1">
                  <a:lumMod val="100000"/>
                  <a:lumOff val="0"/>
                  <a:alpha val="89803"/>
                </a:scheme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2947" y="30349"/>
                <a:ext cx="41272" cy="2657"/>
              </a:xfrm>
              <a:prstGeom prst="roundRect">
                <a:avLst>
                  <a:gd name="adj" fmla="val 16667"/>
                </a:avLst>
              </a:prstGeom>
              <a:solidFill>
                <a:srgbClr val="599BD5"/>
              </a:solidFill>
              <a:ln w="12700">
                <a:solidFill>
                  <a:schemeClr val="l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077" y="30479"/>
                <a:ext cx="41013" cy="2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55975" tIns="0" rIns="155975" bIns="0" anchor="ctr" anchorCtr="0" upright="1">
                <a:noAutofit/>
              </a:bodyPr>
              <a:lstStyle/>
              <a:p>
                <a:pPr>
                  <a:lnSpc>
                    <a:spcPct val="88000"/>
                  </a:lnSpc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Citizen Science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92453" y="81974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European Commission</a:t>
            </a:r>
            <a:r>
              <a:rPr lang="en-GB" sz="30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 Open Science Policy Platform – 8 pillars of Open Science</a:t>
            </a:r>
            <a:endParaRPr lang="en-GB" sz="3000" b="1" dirty="0">
              <a:solidFill>
                <a:schemeClr val="accent2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71" y="691302"/>
            <a:ext cx="8229600" cy="920178"/>
          </a:xfrm>
        </p:spPr>
        <p:txBody>
          <a:bodyPr/>
          <a:lstStyle/>
          <a:p>
            <a:pPr algn="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Benefits of an OA University Press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1844824"/>
            <a:ext cx="8231563" cy="4783371"/>
            <a:chOff x="420701" y="1126896"/>
            <a:chExt cx="8493615" cy="5194815"/>
          </a:xfrm>
        </p:grpSpPr>
        <p:sp>
          <p:nvSpPr>
            <p:cNvPr id="13" name="Freeform 12"/>
            <p:cNvSpPr/>
            <p:nvPr/>
          </p:nvSpPr>
          <p:spPr>
            <a:xfrm>
              <a:off x="6279143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Trebuchet MS" panose="020B0603020202020204" pitchFamily="34" charset="0"/>
                </a:rPr>
                <a:t>Opportunities for integration of research and learning</a:t>
              </a:r>
              <a:endParaRPr lang="en-GB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950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Taking publishing back into the university system – the university supports the entire research life cycle</a:t>
              </a:r>
              <a:endParaRPr lang="en-GB" sz="1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56639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Challenge the prevailing scholarly publishing model – issue of low dissemination</a:t>
              </a: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55328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Support for OA to AHSS outputs, which receive less funding than STEM</a:t>
              </a:r>
              <a:endParaRPr lang="en-US" sz="18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0701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Social impact: research available to the public and policy makers 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6639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Consistent with Open Science agenda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949" y="4740608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Added reputational value of a university press, through global dissemination, publicity, reviews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6638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latin typeface="Trebuchet MS" panose="020B0603020202020204" pitchFamily="34" charset="0"/>
                </a:rPr>
                <a:t>Global impact: o</a:t>
              </a:r>
              <a:r>
                <a:rPr lang="en-GB" sz="1800" kern="1200" baseline="0" dirty="0" smtClean="0">
                  <a:latin typeface="Trebuchet MS" panose="020B0603020202020204" pitchFamily="34" charset="0"/>
                </a:rPr>
                <a:t>utputs reach regions</a:t>
              </a:r>
              <a:r>
                <a:rPr lang="en-GB" sz="1800" kern="1200" dirty="0" smtClean="0">
                  <a:latin typeface="Trebuchet MS" panose="020B0603020202020204" pitchFamily="34" charset="0"/>
                </a:rPr>
                <a:t> in which</a:t>
              </a:r>
              <a:r>
                <a:rPr lang="en-GB" sz="1800" kern="1200" baseline="0" dirty="0" smtClean="0">
                  <a:latin typeface="Trebuchet MS" panose="020B0603020202020204" pitchFamily="34" charset="0"/>
                </a:rPr>
                <a:t> research is unavailable or unaffordable 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79143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baseline="0" dirty="0" smtClean="0">
                  <a:latin typeface="Trebuchet MS" panose="020B0603020202020204" pitchFamily="34" charset="0"/>
                </a:rPr>
                <a:t>Motivation for academics: they want their research to be widely read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1" y="708997"/>
            <a:ext cx="1491550" cy="1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71" y="691302"/>
            <a:ext cx="8229600" cy="920178"/>
          </a:xfrm>
        </p:spPr>
        <p:txBody>
          <a:bodyPr/>
          <a:lstStyle/>
          <a:p>
            <a:pPr algn="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Benefits of an OA University Press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1844824"/>
            <a:ext cx="8231563" cy="4783371"/>
            <a:chOff x="420701" y="1126896"/>
            <a:chExt cx="8493615" cy="5194815"/>
          </a:xfrm>
        </p:grpSpPr>
        <p:sp>
          <p:nvSpPr>
            <p:cNvPr id="13" name="Freeform 12"/>
            <p:cNvSpPr/>
            <p:nvPr/>
          </p:nvSpPr>
          <p:spPr>
            <a:xfrm>
              <a:off x="6279143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Trebuchet MS" panose="020B0603020202020204" pitchFamily="34" charset="0"/>
                </a:rPr>
                <a:t>Opportunities for integration of research and learning</a:t>
              </a:r>
              <a:endParaRPr lang="en-GB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950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Taking publishing back into the university system – the university supports the entire research life cycle</a:t>
              </a:r>
              <a:endParaRPr lang="en-GB" sz="1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56639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Challenge the prevailing scholarly publishing model – issue of low dissemination</a:t>
              </a: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55328" y="1126896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Support for OA to AHSS outputs, which receive less funding than STEM</a:t>
              </a:r>
              <a:endParaRPr lang="en-US" sz="18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0701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Social impact: research available to the public and policy makers 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6639" y="4671114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Consistent with Open Science agenda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949" y="4740608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Trebuchet MS" panose="020B0603020202020204" pitchFamily="34" charset="0"/>
                </a:rPr>
                <a:t>Added reputational value of a university press, through global dissemination, publicity, reviews</a:t>
              </a:r>
              <a:endParaRPr lang="en-US" sz="18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6638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Global impact: o</a:t>
              </a:r>
              <a:r>
                <a:rPr lang="en-GB" sz="1800" kern="1200" baseline="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utputs reach regions</a:t>
              </a:r>
              <a:r>
                <a:rPr lang="en-GB" sz="1800" kern="12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 in which</a:t>
              </a:r>
              <a:r>
                <a:rPr lang="en-GB" sz="1800" kern="1200" baseline="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 research is unavailable or unaffordable 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79143" y="2895987"/>
              <a:ext cx="2635173" cy="1581103"/>
            </a:xfrm>
            <a:custGeom>
              <a:avLst/>
              <a:gdLst>
                <a:gd name="connsiteX0" fmla="*/ 0 w 2635173"/>
                <a:gd name="connsiteY0" fmla="*/ 0 h 1581103"/>
                <a:gd name="connsiteX1" fmla="*/ 2635173 w 2635173"/>
                <a:gd name="connsiteY1" fmla="*/ 0 h 1581103"/>
                <a:gd name="connsiteX2" fmla="*/ 2635173 w 2635173"/>
                <a:gd name="connsiteY2" fmla="*/ 1581103 h 1581103"/>
                <a:gd name="connsiteX3" fmla="*/ 0 w 2635173"/>
                <a:gd name="connsiteY3" fmla="*/ 1581103 h 1581103"/>
                <a:gd name="connsiteX4" fmla="*/ 0 w 2635173"/>
                <a:gd name="connsiteY4" fmla="*/ 0 h 1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173" h="1581103">
                  <a:moveTo>
                    <a:pt x="0" y="0"/>
                  </a:moveTo>
                  <a:lnTo>
                    <a:pt x="2635173" y="0"/>
                  </a:lnTo>
                  <a:lnTo>
                    <a:pt x="2635173" y="1581103"/>
                  </a:lnTo>
                  <a:lnTo>
                    <a:pt x="0" y="1581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baseline="0" dirty="0" smtClean="0">
                  <a:latin typeface="Trebuchet MS" panose="020B0603020202020204" pitchFamily="34" charset="0"/>
                </a:rPr>
                <a:t>Motivation for academics: they want their research to be widely read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1" y="718300"/>
            <a:ext cx="1491550" cy="1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815241" y="4926843"/>
            <a:ext cx="6265691" cy="1476710"/>
          </a:xfrm>
          <a:prstGeom prst="rect">
            <a:avLst/>
          </a:prstGeom>
          <a:solidFill>
            <a:srgbClr val="C00000">
              <a:alpha val="79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endParaRPr lang="en-US" sz="4000" b="1" dirty="0" smtClean="0"/>
          </a:p>
          <a:p>
            <a:pPr marL="0" indent="0" algn="ctr">
              <a:lnSpc>
                <a:spcPct val="60000"/>
              </a:lnSpc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UCL Press downloads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4000" b="1" dirty="0">
                <a:solidFill>
                  <a:schemeClr val="bg1"/>
                </a:solidFill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</a:rPr>
              <a:t>ince June 2015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2" t="1024" r="725" b="45180"/>
          <a:stretch/>
        </p:blipFill>
        <p:spPr>
          <a:xfrm>
            <a:off x="0" y="902932"/>
            <a:ext cx="9043095" cy="40090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3122479"/>
            <a:ext cx="2595845" cy="2956245"/>
            <a:chOff x="722445" y="1248165"/>
            <a:chExt cx="4082260" cy="4195822"/>
          </a:xfrm>
        </p:grpSpPr>
        <p:sp>
          <p:nvSpPr>
            <p:cNvPr id="4" name="TextBox 3"/>
            <p:cNvSpPr txBox="1"/>
            <p:nvPr/>
          </p:nvSpPr>
          <p:spPr>
            <a:xfrm>
              <a:off x="728039" y="1248165"/>
              <a:ext cx="4076666" cy="93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700" b="1" dirty="0" smtClean="0">
                  <a:solidFill>
                    <a:srgbClr val="FF0000"/>
                  </a:solidFill>
                </a:rPr>
                <a:t>1.8 million</a:t>
              </a:r>
              <a:endParaRPr lang="en-GB" sz="3700" b="1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445" y="2174240"/>
              <a:ext cx="3617062" cy="32697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245373" y="1124744"/>
            <a:ext cx="2796546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700" b="1" dirty="0" smtClean="0">
                <a:solidFill>
                  <a:schemeClr val="bg1"/>
                </a:solidFill>
              </a:rPr>
              <a:t>229 countries</a:t>
            </a:r>
            <a:endParaRPr lang="en-GB" sz="37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096099"/>
            <a:ext cx="1491550" cy="1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80" y="2205038"/>
            <a:ext cx="4097784" cy="388907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One of the first Open Access textbooks published by UCL Press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i="1" dirty="0" smtClean="0">
                <a:solidFill>
                  <a:srgbClr val="FF0000"/>
                </a:solidFill>
              </a:rPr>
              <a:t>54,769 </a:t>
            </a:r>
            <a:r>
              <a:rPr lang="en-GB" i="1" dirty="0">
                <a:solidFill>
                  <a:srgbClr val="FF0000"/>
                </a:solidFill>
              </a:rPr>
              <a:t>downloads (Feb18)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175 </a:t>
            </a:r>
            <a:r>
              <a:rPr lang="en-GB" i="1" dirty="0">
                <a:solidFill>
                  <a:srgbClr val="FF0000"/>
                </a:solidFill>
              </a:rPr>
              <a:t>print sales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87" y="1413595"/>
            <a:ext cx="3838072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980728"/>
            <a:ext cx="1491550" cy="1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4" y="2230539"/>
            <a:ext cx="4935109" cy="2692605"/>
          </a:xfrm>
        </p:spPr>
        <p:txBody>
          <a:bodyPr/>
          <a:lstStyle/>
          <a:p>
            <a:r>
              <a:rPr lang="en-GB" i="1" dirty="0"/>
              <a:t>How the World Changed Social </a:t>
            </a:r>
            <a:r>
              <a:rPr lang="en-GB" i="1" dirty="0" smtClean="0"/>
              <a:t>Media </a:t>
            </a:r>
            <a:r>
              <a:rPr lang="en-GB" dirty="0" smtClean="0"/>
              <a:t>authored </a:t>
            </a:r>
            <a:r>
              <a:rPr lang="en-GB" dirty="0"/>
              <a:t>by UCL Professor of Anthropology Daniel Miller and a collective of eight other esteemed global anthropologists is the most </a:t>
            </a:r>
            <a:r>
              <a:rPr lang="en-GB" dirty="0" smtClean="0"/>
              <a:t>read UCL Press output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99" y="1772816"/>
            <a:ext cx="2832214" cy="42447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1514" y="5125455"/>
            <a:ext cx="4935109" cy="8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i="1" kern="0" dirty="0" smtClean="0">
                <a:solidFill>
                  <a:srgbClr val="FF0000"/>
                </a:solidFill>
              </a:rPr>
              <a:t>298,799 downloads (Feb18)</a:t>
            </a:r>
          </a:p>
          <a:p>
            <a:r>
              <a:rPr lang="en-GB" i="1" kern="0" dirty="0" smtClean="0">
                <a:solidFill>
                  <a:srgbClr val="FF0000"/>
                </a:solidFill>
              </a:rPr>
              <a:t>544 print sales</a:t>
            </a:r>
            <a:endParaRPr lang="en-US" kern="0" dirty="0" smtClean="0">
              <a:solidFill>
                <a:srgbClr val="FF0000"/>
              </a:solidFill>
            </a:endParaRPr>
          </a:p>
          <a:p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88224"/>
            <a:ext cx="1491550" cy="1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451</Words>
  <Application>Microsoft Office PowerPoint</Application>
  <PresentationFormat>On-screen Show (4:3)</PresentationFormat>
  <Paragraphs>113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UCL Library Services</vt:lpstr>
      <vt:lpstr>Textbooks and Open Access publishing via UCL Press </vt:lpstr>
      <vt:lpstr>PowerPoint Presentation</vt:lpstr>
      <vt:lpstr>PowerPoint Presentation</vt:lpstr>
      <vt:lpstr>PowerPoint Presentation</vt:lpstr>
      <vt:lpstr> Benefits of an OA University Press</vt:lpstr>
      <vt:lpstr> Benefits of an OA University Press</vt:lpstr>
      <vt:lpstr>PowerPoint Presentation</vt:lpstr>
      <vt:lpstr>Textbooks</vt:lpstr>
      <vt:lpstr>Impact</vt:lpstr>
      <vt:lpstr>Conclusion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Ayris, Paul</cp:lastModifiedBy>
  <cp:revision>416</cp:revision>
  <dcterms:created xsi:type="dcterms:W3CDTF">2007-07-09T08:18:27Z</dcterms:created>
  <dcterms:modified xsi:type="dcterms:W3CDTF">2019-03-13T17:49:36Z</dcterms:modified>
</cp:coreProperties>
</file>