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2"/>
  </p:notesMasterIdLst>
  <p:sldIdLst>
    <p:sldId id="256" r:id="rId2"/>
    <p:sldId id="459" r:id="rId3"/>
    <p:sldId id="363" r:id="rId4"/>
    <p:sldId id="460" r:id="rId5"/>
    <p:sldId id="416" r:id="rId6"/>
    <p:sldId id="458" r:id="rId7"/>
    <p:sldId id="418" r:id="rId8"/>
    <p:sldId id="456" r:id="rId9"/>
    <p:sldId id="457" r:id="rId10"/>
    <p:sldId id="369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1DD"/>
    <a:srgbClr val="CCFF33"/>
    <a:srgbClr val="EDF0E4"/>
    <a:srgbClr val="E1F3E3"/>
    <a:srgbClr val="FFFF66"/>
    <a:srgbClr val="54E279"/>
    <a:srgbClr val="DAEBF2"/>
    <a:srgbClr val="F2EFF2"/>
    <a:srgbClr val="E5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4" autoAdjust="0"/>
    <p:restoredTop sz="94572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4546A2-3693-4674-8978-F3A065975D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1540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4546A2-3693-4674-8978-F3A065975DD2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08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4546A2-3693-4674-8978-F3A065975DD2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467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4546A2-3693-4674-8978-F3A065975DD2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439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Total</a:t>
            </a:r>
            <a:r>
              <a:rPr lang="en-GB" baseline="0" dirty="0" smtClean="0"/>
              <a:t> book and journal downloads since launch in June 2015</a:t>
            </a:r>
          </a:p>
          <a:p>
            <a:r>
              <a:rPr lang="en-GB" baseline="0" dirty="0" smtClean="0"/>
              <a:t>Some books published for two years, some for just one month</a:t>
            </a:r>
          </a:p>
          <a:p>
            <a:r>
              <a:rPr lang="en-GB" baseline="0" dirty="0" smtClean="0"/>
              <a:t>Percentage: JSTOR c.50%, UCL Discovery c.35%, rest: OAPEN, Worldreader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635AA-76DE-438E-8867-3656EEDC4A88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466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arkBlue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179388" y="188913"/>
            <a:ext cx="3382962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b="1" dirty="0">
                <a:solidFill>
                  <a:schemeClr val="bg1"/>
                </a:solidFill>
              </a:rPr>
              <a:t>UCL </a:t>
            </a:r>
            <a:r>
              <a:rPr lang="en-GB" b="1" dirty="0" smtClean="0">
                <a:solidFill>
                  <a:schemeClr val="bg1"/>
                </a:solidFill>
              </a:rPr>
              <a:t>LIBRARY</a:t>
            </a:r>
            <a:r>
              <a:rPr lang="en-GB" b="1" baseline="0" dirty="0" smtClean="0">
                <a:solidFill>
                  <a:schemeClr val="bg1"/>
                </a:solidFill>
              </a:rPr>
              <a:t> SERVICES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068638"/>
            <a:ext cx="8496300" cy="3097212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dirty="0" smtClean="0"/>
              <a:t>Click to edit Master subtitle style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3850" y="6245225"/>
            <a:ext cx="84963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dirty="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72B5E5E-4689-49CD-AEC0-B1C1F4CF0DA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E5CBF-37EA-49BA-A281-D6CB1F8F96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BC536-C560-408C-9983-EB1D7B02F14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7663" y="908050"/>
            <a:ext cx="2122487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908050"/>
            <a:ext cx="6215063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F73B1-DCE9-405B-906D-0AE9CBC0EC5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F890-8D52-4FFF-B166-9BAAAC9CA43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AA91C-341E-44D6-98C8-B2A88FC8BB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14D68-F56A-4B27-81A6-4C6DF7B091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200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BE1BA-F27D-49FA-BECF-06F2795788D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6241B-8545-4649-81AE-0DA48C938CE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B4F6C-FD61-4369-8707-A3770470D45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7904A-293F-409E-AEE5-C53255E41B0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372AD-9D11-4FB0-849B-88BBE77E87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DAEBF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908050"/>
            <a:ext cx="848995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2708275"/>
            <a:ext cx="848995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37300"/>
            <a:ext cx="1008062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2B5E5E-4689-49CD-AEC0-B1C1F4CF0DA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29" name="Picture 13" descr="DarkBlue102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179388" y="188913"/>
            <a:ext cx="295275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</a:rPr>
              <a:t>UCL LIBRARY SERVICES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.ayris@ucl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227" y="1844824"/>
            <a:ext cx="8496300" cy="1747053"/>
          </a:xfrm>
        </p:spPr>
        <p:txBody>
          <a:bodyPr/>
          <a:lstStyle/>
          <a:p>
            <a:r>
              <a:rPr lang="en-GB" sz="3600" dirty="0" smtClean="0"/>
              <a:t>Textbooks and Open Access publishing via UCL Press</a:t>
            </a:r>
            <a:r>
              <a:rPr lang="en-GB" sz="3600" b="0" dirty="0"/>
              <a:t/>
            </a:r>
            <a:br>
              <a:rPr lang="en-GB" sz="3600" b="0" dirty="0"/>
            </a:br>
            <a:endParaRPr lang="en-GB" sz="3600" dirty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7625" y="3403174"/>
            <a:ext cx="8496300" cy="3182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Dr Paul Ayris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Pro-Vice-Provost (UCL Library Services)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endParaRPr lang="en-GB" sz="1900" dirty="0" smtClean="0"/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E-mail: </a:t>
            </a:r>
            <a:r>
              <a:rPr lang="en-GB" sz="1900" dirty="0" smtClean="0">
                <a:hlinkClick r:id="rId3"/>
              </a:rPr>
              <a:t>p.ayris@ucl.ac.uk</a:t>
            </a:r>
            <a:endParaRPr lang="en-GB" sz="1900" dirty="0" smtClean="0"/>
          </a:p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GB" sz="1900" dirty="0" smtClean="0"/>
              <a:t>Twitter: @ucylpay </a:t>
            </a:r>
            <a:endParaRPr lang="en-GB" sz="4000" dirty="0" smtClean="0"/>
          </a:p>
          <a:p>
            <a:pPr eaLnBrk="1" hangingPunct="1">
              <a:lnSpc>
                <a:spcPct val="90000"/>
              </a:lnSpc>
            </a:pPr>
            <a:endParaRPr lang="en-GB" sz="16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140347"/>
            <a:ext cx="1125491" cy="44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908050"/>
            <a:ext cx="8489950" cy="576734"/>
          </a:xfrm>
        </p:spPr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30200" y="5967968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Over to you</a:t>
            </a:r>
            <a:r>
              <a:rPr lang="en-GB" b="1" dirty="0" smtClean="0"/>
              <a:t>…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95247"/>
            <a:ext cx="4907537" cy="36806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0200" y="1876852"/>
            <a:ext cx="33056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Open Science is good for the researcher / educator / reader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It is also good for research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/>
              <a:t>Open Science is an opportunity, not a </a:t>
            </a:r>
            <a:r>
              <a:rPr lang="en-GB" sz="2400" dirty="0" smtClean="0"/>
              <a:t>threat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635896" y="5728003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UCL Student </a:t>
            </a:r>
            <a:r>
              <a:rPr lang="en-GB" dirty="0" smtClean="0"/>
              <a:t>Centre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75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5159" y="1655802"/>
            <a:ext cx="4824537" cy="36184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37620" y="5877272"/>
            <a:ext cx="2958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UCL Student Centre,</a:t>
            </a:r>
          </a:p>
          <a:p>
            <a:r>
              <a:rPr lang="en-GB" dirty="0" smtClean="0"/>
              <a:t>opened 18 February 2019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52735"/>
            <a:ext cx="3384376" cy="45125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5576" y="5565236"/>
            <a:ext cx="258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UCL Main Quad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23480" y="1894905"/>
            <a:ext cx="8496670" cy="4680520"/>
            <a:chOff x="0" y="0"/>
            <a:chExt cx="58959" cy="35718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0"/>
              <a:ext cx="58959" cy="35718"/>
              <a:chOff x="0" y="0"/>
              <a:chExt cx="58959" cy="35718"/>
            </a:xfrm>
          </p:grpSpPr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8959" cy="35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0" y="3101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9" name="Rounded Rectangle 8"/>
              <p:cNvSpPr>
                <a:spLocks noChangeArrowheads="1"/>
              </p:cNvSpPr>
              <p:nvPr/>
            </p:nvSpPr>
            <p:spPr bwMode="auto">
              <a:xfrm>
                <a:off x="2947" y="177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077" y="190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Future of Scholarly Communication</a:t>
                </a: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0" y="718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ounded Rectangle 11"/>
              <p:cNvSpPr>
                <a:spLocks noChangeArrowheads="1"/>
              </p:cNvSpPr>
              <p:nvPr/>
            </p:nvSpPr>
            <p:spPr bwMode="auto">
              <a:xfrm>
                <a:off x="2947" y="5855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3077" y="5984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EOSC (European Open Science Cloud)</a:t>
                </a: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0" y="1126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5" name="Rounded Rectangle 14"/>
              <p:cNvSpPr>
                <a:spLocks noChangeArrowheads="1"/>
              </p:cNvSpPr>
              <p:nvPr/>
            </p:nvSpPr>
            <p:spPr bwMode="auto">
              <a:xfrm>
                <a:off x="2947" y="9937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3077" y="10067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FAIR Data</a:t>
                </a: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0" y="15348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8" name="Rounded Rectangle 17"/>
              <p:cNvSpPr>
                <a:spLocks noChangeArrowheads="1"/>
              </p:cNvSpPr>
              <p:nvPr/>
            </p:nvSpPr>
            <p:spPr bwMode="auto">
              <a:xfrm>
                <a:off x="2947" y="1401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9" name="Text Box 15"/>
              <p:cNvSpPr txBox="1">
                <a:spLocks noChangeArrowheads="1"/>
              </p:cNvSpPr>
              <p:nvPr/>
            </p:nvSpPr>
            <p:spPr bwMode="auto">
              <a:xfrm>
                <a:off x="3077" y="14149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Skills</a:t>
                </a: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0" y="19430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1" name="Rounded Rectangle 20"/>
              <p:cNvSpPr>
                <a:spLocks noChangeArrowheads="1"/>
              </p:cNvSpPr>
              <p:nvPr/>
            </p:nvSpPr>
            <p:spPr bwMode="auto">
              <a:xfrm>
                <a:off x="2947" y="1810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2" name="Text Box 18"/>
              <p:cNvSpPr txBox="1">
                <a:spLocks noChangeArrowheads="1"/>
              </p:cNvSpPr>
              <p:nvPr/>
            </p:nvSpPr>
            <p:spPr bwMode="auto">
              <a:xfrm>
                <a:off x="3077" y="1823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Research Integrity</a:t>
                </a: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2351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Rounded Rectangle 23"/>
              <p:cNvSpPr>
                <a:spLocks noChangeArrowheads="1"/>
              </p:cNvSpPr>
              <p:nvPr/>
            </p:nvSpPr>
            <p:spPr bwMode="auto">
              <a:xfrm>
                <a:off x="2947" y="22184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5" name="Text Box 21"/>
              <p:cNvSpPr txBox="1">
                <a:spLocks noChangeArrowheads="1"/>
              </p:cNvSpPr>
              <p:nvPr/>
            </p:nvSpPr>
            <p:spPr bwMode="auto">
              <a:xfrm>
                <a:off x="3077" y="22314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Rewards</a:t>
                </a: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0" y="2759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7" name="Rounded Rectangle 26"/>
              <p:cNvSpPr>
                <a:spLocks noChangeArrowheads="1"/>
              </p:cNvSpPr>
              <p:nvPr/>
            </p:nvSpPr>
            <p:spPr bwMode="auto">
              <a:xfrm>
                <a:off x="2947" y="26267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8" name="Text Box 24"/>
              <p:cNvSpPr txBox="1">
                <a:spLocks noChangeArrowheads="1"/>
              </p:cNvSpPr>
              <p:nvPr/>
            </p:nvSpPr>
            <p:spPr bwMode="auto">
              <a:xfrm>
                <a:off x="3077" y="26396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Altmetrics</a:t>
                </a: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0" y="31677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0" name="Rounded Rectangle 29"/>
              <p:cNvSpPr>
                <a:spLocks noChangeArrowheads="1"/>
              </p:cNvSpPr>
              <p:nvPr/>
            </p:nvSpPr>
            <p:spPr bwMode="auto">
              <a:xfrm>
                <a:off x="2947" y="3034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auto">
              <a:xfrm>
                <a:off x="3077" y="30479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Citizen Science</a:t>
                </a: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492453" y="819744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European Commission</a:t>
            </a:r>
            <a:r>
              <a:rPr lang="en-GB" sz="30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:</a:t>
            </a:r>
            <a:r>
              <a:rPr lang="en-GB" sz="3000" b="1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 Open Science Policy Platform – 8 pillars of Open Science</a:t>
            </a:r>
            <a:endParaRPr lang="en-GB" sz="3000" b="1" dirty="0">
              <a:solidFill>
                <a:schemeClr val="accent2">
                  <a:lumMod val="90000"/>
                  <a:lumOff val="1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8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23480" y="1894905"/>
            <a:ext cx="8496670" cy="4680520"/>
            <a:chOff x="0" y="0"/>
            <a:chExt cx="58959" cy="35718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0"/>
              <a:ext cx="58959" cy="35718"/>
              <a:chOff x="0" y="0"/>
              <a:chExt cx="58959" cy="35718"/>
            </a:xfrm>
          </p:grpSpPr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8959" cy="35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0" y="3101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9" name="Rounded Rectangle 8"/>
              <p:cNvSpPr>
                <a:spLocks noChangeArrowheads="1"/>
              </p:cNvSpPr>
              <p:nvPr/>
            </p:nvSpPr>
            <p:spPr bwMode="auto">
              <a:xfrm>
                <a:off x="2947" y="177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3077" y="190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Future of Scholarly Communication</a:t>
                </a: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0" y="718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ounded Rectangle 11"/>
              <p:cNvSpPr>
                <a:spLocks noChangeArrowheads="1"/>
              </p:cNvSpPr>
              <p:nvPr/>
            </p:nvSpPr>
            <p:spPr bwMode="auto">
              <a:xfrm>
                <a:off x="2947" y="5855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3077" y="5984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EOSC (European Open Science Cloud)</a:t>
                </a: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0" y="1126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5" name="Rounded Rectangle 14"/>
              <p:cNvSpPr>
                <a:spLocks noChangeArrowheads="1"/>
              </p:cNvSpPr>
              <p:nvPr/>
            </p:nvSpPr>
            <p:spPr bwMode="auto">
              <a:xfrm>
                <a:off x="2947" y="9937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3077" y="10067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FAIR Data</a:t>
                </a: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0" y="15348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8" name="Rounded Rectangle 17"/>
              <p:cNvSpPr>
                <a:spLocks noChangeArrowheads="1"/>
              </p:cNvSpPr>
              <p:nvPr/>
            </p:nvSpPr>
            <p:spPr bwMode="auto">
              <a:xfrm>
                <a:off x="2947" y="1401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9" name="Text Box 15"/>
              <p:cNvSpPr txBox="1">
                <a:spLocks noChangeArrowheads="1"/>
              </p:cNvSpPr>
              <p:nvPr/>
            </p:nvSpPr>
            <p:spPr bwMode="auto">
              <a:xfrm>
                <a:off x="3077" y="14149"/>
                <a:ext cx="41013" cy="239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Education and Skills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0" y="19430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1" name="Rounded Rectangle 20"/>
              <p:cNvSpPr>
                <a:spLocks noChangeArrowheads="1"/>
              </p:cNvSpPr>
              <p:nvPr/>
            </p:nvSpPr>
            <p:spPr bwMode="auto">
              <a:xfrm>
                <a:off x="2947" y="18102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2" name="Text Box 18"/>
              <p:cNvSpPr txBox="1">
                <a:spLocks noChangeArrowheads="1"/>
              </p:cNvSpPr>
              <p:nvPr/>
            </p:nvSpPr>
            <p:spPr bwMode="auto">
              <a:xfrm>
                <a:off x="3077" y="18232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Research Integrity</a:t>
                </a: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0" y="23513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Rounded Rectangle 23"/>
              <p:cNvSpPr>
                <a:spLocks noChangeArrowheads="1"/>
              </p:cNvSpPr>
              <p:nvPr/>
            </p:nvSpPr>
            <p:spPr bwMode="auto">
              <a:xfrm>
                <a:off x="2947" y="22184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5" name="Text Box 21"/>
              <p:cNvSpPr txBox="1">
                <a:spLocks noChangeArrowheads="1"/>
              </p:cNvSpPr>
              <p:nvPr/>
            </p:nvSpPr>
            <p:spPr bwMode="auto">
              <a:xfrm>
                <a:off x="3077" y="22314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Rewards</a:t>
                </a: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0" y="27595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7" name="Rounded Rectangle 26"/>
              <p:cNvSpPr>
                <a:spLocks noChangeArrowheads="1"/>
              </p:cNvSpPr>
              <p:nvPr/>
            </p:nvSpPr>
            <p:spPr bwMode="auto">
              <a:xfrm>
                <a:off x="2947" y="26267"/>
                <a:ext cx="41272" cy="2656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8" name="Text Box 24"/>
              <p:cNvSpPr txBox="1">
                <a:spLocks noChangeArrowheads="1"/>
              </p:cNvSpPr>
              <p:nvPr/>
            </p:nvSpPr>
            <p:spPr bwMode="auto">
              <a:xfrm>
                <a:off x="3077" y="26396"/>
                <a:ext cx="41013" cy="2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Altmetrics</a:t>
                </a: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0" y="31677"/>
                <a:ext cx="58959" cy="2268"/>
              </a:xfrm>
              <a:prstGeom prst="rect">
                <a:avLst/>
              </a:prstGeom>
              <a:solidFill>
                <a:schemeClr val="lt1">
                  <a:lumMod val="100000"/>
                  <a:lumOff val="0"/>
                  <a:alpha val="89803"/>
                </a:scheme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0" name="Rounded Rectangle 29"/>
              <p:cNvSpPr>
                <a:spLocks noChangeArrowheads="1"/>
              </p:cNvSpPr>
              <p:nvPr/>
            </p:nvSpPr>
            <p:spPr bwMode="auto">
              <a:xfrm>
                <a:off x="2947" y="30349"/>
                <a:ext cx="41272" cy="2657"/>
              </a:xfrm>
              <a:prstGeom prst="roundRect">
                <a:avLst>
                  <a:gd name="adj" fmla="val 16667"/>
                </a:avLst>
              </a:prstGeom>
              <a:solidFill>
                <a:srgbClr val="599BD5"/>
              </a:solidFill>
              <a:ln w="12700">
                <a:solidFill>
                  <a:schemeClr val="l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auto">
              <a:xfrm>
                <a:off x="3077" y="30479"/>
                <a:ext cx="41013" cy="23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155975" tIns="0" rIns="155975" bIns="0" anchor="ctr" anchorCtr="0" upright="1">
                <a:noAutofit/>
              </a:bodyPr>
              <a:lstStyle/>
              <a:p>
                <a:pPr>
                  <a:lnSpc>
                    <a:spcPct val="88000"/>
                  </a:lnSpc>
                  <a:spcAft>
                    <a:spcPts val="0"/>
                  </a:spcAft>
                </a:pPr>
                <a:r>
                  <a:rPr lang="en-GB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Citizen Science</a:t>
                </a: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492453" y="819744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European Commission</a:t>
            </a:r>
            <a:r>
              <a:rPr lang="en-GB" sz="3000" b="1" dirty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:</a:t>
            </a:r>
            <a:r>
              <a:rPr lang="en-GB" sz="3000" b="1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 Open Science Policy Platform – 8 pillars of Open Science</a:t>
            </a:r>
            <a:endParaRPr lang="en-GB" sz="3000" b="1" dirty="0">
              <a:solidFill>
                <a:schemeClr val="accent2">
                  <a:lumMod val="90000"/>
                  <a:lumOff val="1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08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71" y="691302"/>
            <a:ext cx="8229600" cy="920178"/>
          </a:xfrm>
        </p:spPr>
        <p:txBody>
          <a:bodyPr/>
          <a:lstStyle/>
          <a:p>
            <a:pPr algn="r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Benefits of an OA University Press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395536" y="1844824"/>
            <a:ext cx="8231563" cy="4783371"/>
            <a:chOff x="420701" y="1126896"/>
            <a:chExt cx="8493615" cy="5194815"/>
          </a:xfrm>
        </p:grpSpPr>
        <p:sp>
          <p:nvSpPr>
            <p:cNvPr id="13" name="Freeform 12"/>
            <p:cNvSpPr/>
            <p:nvPr/>
          </p:nvSpPr>
          <p:spPr>
            <a:xfrm>
              <a:off x="6279143" y="4671114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>
                  <a:latin typeface="Trebuchet MS" panose="020B0603020202020204" pitchFamily="34" charset="0"/>
                </a:rPr>
                <a:t>Opportunities for integration of research and learning</a:t>
              </a:r>
              <a:endParaRPr lang="en-GB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57950" y="1126896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Taking publishing back into the university system – the university supports the entire research life cycle</a:t>
              </a:r>
              <a:endParaRPr lang="en-GB" sz="1800" kern="12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356639" y="1126896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Challenge the prevailing scholarly publishing model – issue of low dissemination</a:t>
              </a:r>
              <a:endParaRPr lang="en-GB" sz="1800" kern="12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6255328" y="1126896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Support for OA to AHSS outputs, which receive less funding than STEM</a:t>
              </a:r>
              <a:endParaRPr lang="en-US" sz="1800" kern="1200" dirty="0">
                <a:latin typeface="Trebuchet MS" panose="020B0603020202020204" pitchFamily="34" charset="0"/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4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20701" y="2895987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Social impact: research available to the public and policy makers </a:t>
              </a:r>
              <a:endParaRPr lang="en-US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356639" y="4671114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Consistent with Open Science agenda</a:t>
              </a:r>
              <a:endParaRPr lang="en-US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57949" y="4740608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Added reputational value of a university press, through global dissemination, publicity, reviews</a:t>
              </a:r>
              <a:endParaRPr lang="en-US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3356638" y="2895987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dirty="0" smtClean="0">
                  <a:latin typeface="Trebuchet MS" panose="020B0603020202020204" pitchFamily="34" charset="0"/>
                </a:rPr>
                <a:t>Global impact: o</a:t>
              </a:r>
              <a:r>
                <a:rPr lang="en-GB" sz="1800" kern="1200" baseline="0" dirty="0" smtClean="0">
                  <a:latin typeface="Trebuchet MS" panose="020B0603020202020204" pitchFamily="34" charset="0"/>
                </a:rPr>
                <a:t>utputs reach regions</a:t>
              </a:r>
              <a:r>
                <a:rPr lang="en-GB" sz="1800" kern="1200" dirty="0" smtClean="0">
                  <a:latin typeface="Trebuchet MS" panose="020B0603020202020204" pitchFamily="34" charset="0"/>
                </a:rPr>
                <a:t> in which</a:t>
              </a:r>
              <a:r>
                <a:rPr lang="en-GB" sz="1800" kern="1200" baseline="0" dirty="0" smtClean="0">
                  <a:latin typeface="Trebuchet MS" panose="020B0603020202020204" pitchFamily="34" charset="0"/>
                </a:rPr>
                <a:t> research is unavailable or unaffordable 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6279143" y="2895987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baseline="0" dirty="0" smtClean="0">
                  <a:latin typeface="Trebuchet MS" panose="020B0603020202020204" pitchFamily="34" charset="0"/>
                </a:rPr>
                <a:t>Motivation for academics: they want their research to be widely read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71" y="708997"/>
            <a:ext cx="1491550" cy="101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2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71" y="691302"/>
            <a:ext cx="8229600" cy="920178"/>
          </a:xfrm>
        </p:spPr>
        <p:txBody>
          <a:bodyPr/>
          <a:lstStyle/>
          <a:p>
            <a:pPr algn="r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Benefits of an OA University Press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395536" y="1844824"/>
            <a:ext cx="8231563" cy="4783371"/>
            <a:chOff x="420701" y="1126896"/>
            <a:chExt cx="8493615" cy="5194815"/>
          </a:xfrm>
        </p:grpSpPr>
        <p:sp>
          <p:nvSpPr>
            <p:cNvPr id="13" name="Freeform 12"/>
            <p:cNvSpPr/>
            <p:nvPr/>
          </p:nvSpPr>
          <p:spPr>
            <a:xfrm>
              <a:off x="6279143" y="4671114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>
                  <a:latin typeface="Trebuchet MS" panose="020B0603020202020204" pitchFamily="34" charset="0"/>
                </a:rPr>
                <a:t>Opportunities for integration of research and learning</a:t>
              </a:r>
              <a:endParaRPr lang="en-GB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57950" y="1126896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Taking publishing back into the university system – the university supports the entire research life cycle</a:t>
              </a:r>
              <a:endParaRPr lang="en-GB" sz="1800" kern="12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356639" y="1126896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Challenge the prevailing scholarly publishing model – issue of low dissemination</a:t>
              </a:r>
              <a:endParaRPr lang="en-GB" sz="1800" kern="12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6255328" y="1126896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Support for OA to AHSS outputs, which receive less funding than STEM</a:t>
              </a:r>
              <a:endParaRPr lang="en-US" sz="1800" kern="1200" dirty="0">
                <a:latin typeface="Trebuchet MS" panose="020B0603020202020204" pitchFamily="34" charset="0"/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4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20701" y="2895987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Social impact: research available to the public and policy makers </a:t>
              </a:r>
              <a:endParaRPr lang="en-US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356639" y="4671114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Consistent with Open Science agenda</a:t>
              </a:r>
              <a:endParaRPr lang="en-US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57949" y="4740608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latin typeface="Trebuchet MS" panose="020B0603020202020204" pitchFamily="34" charset="0"/>
                </a:rPr>
                <a:t>Added reputational value of a university press, through global dissemination, publicity, reviews</a:t>
              </a:r>
              <a:endParaRPr lang="en-US" sz="1800" kern="1200" dirty="0">
                <a:latin typeface="Trebuchet MS" panose="020B0603020202020204" pitchFamily="34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3356638" y="2895987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dirty="0" smtClean="0">
                  <a:solidFill>
                    <a:srgbClr val="FFC000"/>
                  </a:solidFill>
                  <a:latin typeface="Trebuchet MS" panose="020B0603020202020204" pitchFamily="34" charset="0"/>
                </a:rPr>
                <a:t>Global impact: o</a:t>
              </a:r>
              <a:r>
                <a:rPr lang="en-GB" sz="1800" kern="1200" baseline="0" dirty="0" smtClean="0">
                  <a:solidFill>
                    <a:srgbClr val="FFC000"/>
                  </a:solidFill>
                  <a:latin typeface="Trebuchet MS" panose="020B0603020202020204" pitchFamily="34" charset="0"/>
                </a:rPr>
                <a:t>utputs reach regions</a:t>
              </a:r>
              <a:r>
                <a:rPr lang="en-GB" sz="1800" kern="1200" dirty="0" smtClean="0">
                  <a:solidFill>
                    <a:srgbClr val="FFC000"/>
                  </a:solidFill>
                  <a:latin typeface="Trebuchet MS" panose="020B0603020202020204" pitchFamily="34" charset="0"/>
                </a:rPr>
                <a:t> in which</a:t>
              </a:r>
              <a:r>
                <a:rPr lang="en-GB" sz="1800" kern="1200" baseline="0" dirty="0" smtClean="0">
                  <a:solidFill>
                    <a:srgbClr val="FFC000"/>
                  </a:solidFill>
                  <a:latin typeface="Trebuchet MS" panose="020B0603020202020204" pitchFamily="34" charset="0"/>
                </a:rPr>
                <a:t> research is unavailable or unaffordable 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6279143" y="2895987"/>
              <a:ext cx="2635173" cy="1581103"/>
            </a:xfrm>
            <a:custGeom>
              <a:avLst/>
              <a:gdLst>
                <a:gd name="connsiteX0" fmla="*/ 0 w 2635173"/>
                <a:gd name="connsiteY0" fmla="*/ 0 h 1581103"/>
                <a:gd name="connsiteX1" fmla="*/ 2635173 w 2635173"/>
                <a:gd name="connsiteY1" fmla="*/ 0 h 1581103"/>
                <a:gd name="connsiteX2" fmla="*/ 2635173 w 2635173"/>
                <a:gd name="connsiteY2" fmla="*/ 1581103 h 1581103"/>
                <a:gd name="connsiteX3" fmla="*/ 0 w 2635173"/>
                <a:gd name="connsiteY3" fmla="*/ 1581103 h 1581103"/>
                <a:gd name="connsiteX4" fmla="*/ 0 w 2635173"/>
                <a:gd name="connsiteY4" fmla="*/ 0 h 15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5173" h="1581103">
                  <a:moveTo>
                    <a:pt x="0" y="0"/>
                  </a:moveTo>
                  <a:lnTo>
                    <a:pt x="2635173" y="0"/>
                  </a:lnTo>
                  <a:lnTo>
                    <a:pt x="2635173" y="1581103"/>
                  </a:lnTo>
                  <a:lnTo>
                    <a:pt x="0" y="15811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baseline="0" dirty="0" smtClean="0">
                  <a:latin typeface="Trebuchet MS" panose="020B0603020202020204" pitchFamily="34" charset="0"/>
                </a:rPr>
                <a:t>Motivation for academics: they want their research to be widely read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71" y="718300"/>
            <a:ext cx="1491550" cy="101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2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 txBox="1">
            <a:spLocks/>
          </p:cNvSpPr>
          <p:nvPr/>
        </p:nvSpPr>
        <p:spPr>
          <a:xfrm>
            <a:off x="2815241" y="4926843"/>
            <a:ext cx="6265691" cy="1476710"/>
          </a:xfrm>
          <a:prstGeom prst="rect">
            <a:avLst/>
          </a:prstGeom>
          <a:solidFill>
            <a:srgbClr val="C00000">
              <a:alpha val="79000"/>
            </a:srgb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60000"/>
              </a:lnSpc>
              <a:buNone/>
            </a:pPr>
            <a:endParaRPr lang="en-US" sz="4000" b="1" dirty="0" smtClean="0"/>
          </a:p>
          <a:p>
            <a:pPr marL="0" indent="0" algn="ctr">
              <a:lnSpc>
                <a:spcPct val="60000"/>
              </a:lnSpc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UCL Press downloads</a:t>
            </a:r>
          </a:p>
          <a:p>
            <a:pPr marL="0" indent="0" algn="ctr">
              <a:lnSpc>
                <a:spcPct val="60000"/>
              </a:lnSpc>
              <a:buNone/>
            </a:pPr>
            <a:r>
              <a:rPr lang="en-US" sz="4000" b="1" dirty="0">
                <a:solidFill>
                  <a:schemeClr val="bg1"/>
                </a:solidFill>
              </a:rPr>
              <a:t>s</a:t>
            </a:r>
            <a:r>
              <a:rPr lang="en-US" sz="4000" b="1" dirty="0" smtClean="0">
                <a:solidFill>
                  <a:schemeClr val="bg1"/>
                </a:solidFill>
              </a:rPr>
              <a:t>ince June 2015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40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22" t="1024" r="725" b="45180"/>
          <a:stretch/>
        </p:blipFill>
        <p:spPr>
          <a:xfrm>
            <a:off x="0" y="902932"/>
            <a:ext cx="9043095" cy="400904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79512" y="3122479"/>
            <a:ext cx="2595845" cy="2956245"/>
            <a:chOff x="722445" y="1248165"/>
            <a:chExt cx="4082260" cy="4195822"/>
          </a:xfrm>
        </p:grpSpPr>
        <p:sp>
          <p:nvSpPr>
            <p:cNvPr id="4" name="TextBox 3"/>
            <p:cNvSpPr txBox="1"/>
            <p:nvPr/>
          </p:nvSpPr>
          <p:spPr>
            <a:xfrm>
              <a:off x="728039" y="1248165"/>
              <a:ext cx="4076666" cy="939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700" b="1" dirty="0" smtClean="0">
                  <a:solidFill>
                    <a:srgbClr val="FF0000"/>
                  </a:solidFill>
                </a:rPr>
                <a:t>1.8 million</a:t>
              </a:r>
              <a:endParaRPr lang="en-GB" sz="3700" b="1" dirty="0">
                <a:solidFill>
                  <a:srgbClr val="FF0000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2445" y="2174240"/>
              <a:ext cx="3617062" cy="3269747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6245373" y="1124744"/>
            <a:ext cx="2796546" cy="123110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700" b="1" dirty="0" smtClean="0">
                <a:solidFill>
                  <a:schemeClr val="bg1"/>
                </a:solidFill>
              </a:rPr>
              <a:t>229 countries</a:t>
            </a:r>
            <a:endParaRPr lang="en-GB" sz="37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28" y="2096099"/>
            <a:ext cx="1491550" cy="101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7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Textbooks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380" y="2205038"/>
            <a:ext cx="4097784" cy="3889077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One of the first Open Access textbooks published by UCL Press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GB" i="1" dirty="0" smtClean="0">
                <a:solidFill>
                  <a:srgbClr val="FF0000"/>
                </a:solidFill>
              </a:rPr>
              <a:t>54,769 </a:t>
            </a:r>
            <a:r>
              <a:rPr lang="en-GB" i="1" dirty="0">
                <a:solidFill>
                  <a:srgbClr val="FF0000"/>
                </a:solidFill>
              </a:rPr>
              <a:t>downloads (Feb18)</a:t>
            </a:r>
          </a:p>
          <a:p>
            <a:r>
              <a:rPr lang="en-GB" i="1" dirty="0" smtClean="0">
                <a:solidFill>
                  <a:srgbClr val="FF0000"/>
                </a:solidFill>
              </a:rPr>
              <a:t>175 </a:t>
            </a:r>
            <a:r>
              <a:rPr lang="en-GB" i="1" dirty="0">
                <a:solidFill>
                  <a:srgbClr val="FF0000"/>
                </a:solidFill>
              </a:rPr>
              <a:t>print sales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787" y="1413595"/>
            <a:ext cx="3838072" cy="4680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980728"/>
            <a:ext cx="1491550" cy="101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0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514" y="2230539"/>
            <a:ext cx="4935109" cy="2692605"/>
          </a:xfrm>
        </p:spPr>
        <p:txBody>
          <a:bodyPr/>
          <a:lstStyle/>
          <a:p>
            <a:r>
              <a:rPr lang="en-GB" i="1" dirty="0"/>
              <a:t>How the World Changed Social </a:t>
            </a:r>
            <a:r>
              <a:rPr lang="en-GB" i="1" dirty="0" smtClean="0"/>
              <a:t>Media </a:t>
            </a:r>
            <a:r>
              <a:rPr lang="en-GB" dirty="0" smtClean="0"/>
              <a:t>authored </a:t>
            </a:r>
            <a:r>
              <a:rPr lang="en-GB" dirty="0"/>
              <a:t>by UCL Professor of Anthropology Daniel Miller and a collective of eight other esteemed global anthropologists is the most </a:t>
            </a:r>
            <a:r>
              <a:rPr lang="en-GB" dirty="0" smtClean="0"/>
              <a:t>read UCL Press output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E5F890-8D52-4FFF-B166-9BAAAC9CA437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099" y="1772816"/>
            <a:ext cx="2832214" cy="4244764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91514" y="5125455"/>
            <a:ext cx="4935109" cy="8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i="1" kern="0" dirty="0" smtClean="0">
                <a:solidFill>
                  <a:srgbClr val="FF0000"/>
                </a:solidFill>
              </a:rPr>
              <a:t>298,799 downloads (Feb18)</a:t>
            </a:r>
          </a:p>
          <a:p>
            <a:r>
              <a:rPr lang="en-GB" i="1" kern="0" dirty="0" smtClean="0">
                <a:solidFill>
                  <a:srgbClr val="FF0000"/>
                </a:solidFill>
              </a:rPr>
              <a:t>544 print sales</a:t>
            </a:r>
            <a:endParaRPr lang="en-US" kern="0" dirty="0" smtClean="0">
              <a:solidFill>
                <a:srgbClr val="FF0000"/>
              </a:solidFill>
            </a:endParaRPr>
          </a:p>
          <a:p>
            <a:endParaRPr lang="en-US" kern="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988224"/>
            <a:ext cx="1491550" cy="101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0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CL Library Services">
  <a:themeElements>
    <a:clrScheme name="UCL Library Services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59CBD"/>
      </a:hlink>
      <a:folHlink>
        <a:srgbClr val="B25D86"/>
      </a:folHlink>
    </a:clrScheme>
    <a:fontScheme name="UCL Library Servic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CL Library Servi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L Library Services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L Library Services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59CBD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4316</TotalTime>
  <Words>451</Words>
  <Application>Microsoft Office PowerPoint</Application>
  <PresentationFormat>On-screen Show (4:3)</PresentationFormat>
  <Paragraphs>113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</vt:lpstr>
      <vt:lpstr>UCL Library Services</vt:lpstr>
      <vt:lpstr>Textbooks and Open Access publishing via UCL Press </vt:lpstr>
      <vt:lpstr>PowerPoint Presentation</vt:lpstr>
      <vt:lpstr>PowerPoint Presentation</vt:lpstr>
      <vt:lpstr>PowerPoint Presentation</vt:lpstr>
      <vt:lpstr> Benefits of an OA University Press</vt:lpstr>
      <vt:lpstr> Benefits of an OA University Press</vt:lpstr>
      <vt:lpstr>PowerPoint Presentation</vt:lpstr>
      <vt:lpstr>Textbooks</vt:lpstr>
      <vt:lpstr>Impact</vt:lpstr>
      <vt:lpstr>Conclusion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&lt;title&gt;</dc:title>
  <dc:creator>ucylpay</dc:creator>
  <cp:lastModifiedBy>Ayris, Paul</cp:lastModifiedBy>
  <cp:revision>416</cp:revision>
  <dcterms:created xsi:type="dcterms:W3CDTF">2007-07-09T08:18:27Z</dcterms:created>
  <dcterms:modified xsi:type="dcterms:W3CDTF">2019-03-13T17:49:36Z</dcterms:modified>
</cp:coreProperties>
</file>