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68" r:id="rId3"/>
    <p:sldId id="269" r:id="rId4"/>
    <p:sldId id="270" r:id="rId5"/>
    <p:sldId id="279" r:id="rId6"/>
    <p:sldId id="258" r:id="rId7"/>
    <p:sldId id="259" r:id="rId8"/>
    <p:sldId id="271" r:id="rId9"/>
    <p:sldId id="272" r:id="rId10"/>
    <p:sldId id="261" r:id="rId11"/>
    <p:sldId id="273" r:id="rId12"/>
    <p:sldId id="274" r:id="rId13"/>
    <p:sldId id="262" r:id="rId14"/>
    <p:sldId id="275" r:id="rId15"/>
    <p:sldId id="276" r:id="rId16"/>
    <p:sldId id="266" r:id="rId17"/>
    <p:sldId id="267" r:id="rId18"/>
    <p:sldId id="265" r:id="rId19"/>
    <p:sldId id="278" r:id="rId20"/>
    <p:sldId id="263" r:id="rId21"/>
    <p:sldId id="264" r:id="rId2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8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96971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opendefinition.org" TargetMode="External"/><Relationship Id="rId4" Type="http://schemas.openxmlformats.org/officeDocument/2006/relationships/hyperlink" Target="http://opendatahandbook.org" TargetMode="External"/><Relationship Id="rId5" Type="http://schemas.openxmlformats.org/officeDocument/2006/relationships/hyperlink" Target="http://education.okfn.org/handbook/" TargetMode="External"/><Relationship Id="rId6" Type="http://schemas.openxmlformats.org/officeDocument/2006/relationships/hyperlink" Target="https://education.okfn.org/files/2015/11/Book-Open-Data-as-Open-Educational-Resources1.pdf" TargetMode="External"/><Relationship Id="rId7" Type="http://schemas.openxmlformats.org/officeDocument/2006/relationships/hyperlink" Target="http://www.openpraxis.org/index.php/OpenPraxis/article/view/233" TargetMode="External"/><Relationship Id="rId8" Type="http://schemas.openxmlformats.org/officeDocument/2006/relationships/hyperlink" Target="http://figshare.com" TargetMode="External"/><Relationship Id="rId9" Type="http://schemas.openxmlformats.org/officeDocument/2006/relationships/hyperlink" Target="http://education.okfn.org/the-21st-centurys-raw-material-using-open-data-as-open-educational-resources/" TargetMode="External"/><Relationship Id="rId10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opendatahandbook.org/guide/en/what-is-open-data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pendefinition.org/okd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hyperlink" Target="http://opendatainstitute.org" TargetMode="External"/><Relationship Id="rId12" Type="http://schemas.openxmlformats.org/officeDocument/2006/relationships/hyperlink" Target="http://www.monithon.it/en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ata.worldbank.org" TargetMode="External"/><Relationship Id="rId4" Type="http://schemas.openxmlformats.org/officeDocument/2006/relationships/hyperlink" Target="https://open-data.europa.eu/en/data/" TargetMode="External"/><Relationship Id="rId5" Type="http://schemas.openxmlformats.org/officeDocument/2006/relationships/hyperlink" Target="http://data.gov.uk" TargetMode="External"/><Relationship Id="rId6" Type="http://schemas.openxmlformats.org/officeDocument/2006/relationships/hyperlink" Target="https://www.govdata.de" TargetMode="External"/><Relationship Id="rId7" Type="http://schemas.openxmlformats.org/officeDocument/2006/relationships/hyperlink" Target="http://www.data.gov" TargetMode="External"/><Relationship Id="rId8" Type="http://schemas.openxmlformats.org/officeDocument/2006/relationships/hyperlink" Target="http://sardiniaopendata.org" TargetMode="External"/><Relationship Id="rId9" Type="http://schemas.openxmlformats.org/officeDocument/2006/relationships/hyperlink" Target="http://data.london.gov.uk" TargetMode="External"/><Relationship Id="rId10" Type="http://schemas.openxmlformats.org/officeDocument/2006/relationships/hyperlink" Target="http://opendata.bcn.cat/opendata/e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ta.jpg"/>
          <p:cNvPicPr>
            <a:picLocks noChangeAspect="1"/>
          </p:cNvPicPr>
          <p:nvPr/>
        </p:nvPicPr>
        <p:blipFill>
          <a:blip r:embed="rId3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35" y="215900"/>
            <a:ext cx="6493934" cy="6452306"/>
          </a:xfrm>
          <a:prstGeom prst="rect">
            <a:avLst/>
          </a:prstGeom>
        </p:spPr>
      </p:pic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xfrm>
            <a:off x="685800" y="1490133"/>
            <a:ext cx="7772400" cy="31326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Developing global citizens:</a:t>
            </a:r>
            <a:r>
              <a:rPr lang="en-US" sz="5400" b="1" i="0" u="none" strike="noStrike" cap="none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 </a:t>
            </a:r>
            <a:br>
              <a:rPr lang="en-US" sz="5400" b="1" i="0" u="none" strike="noStrike" cap="none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</a:br>
            <a:r>
              <a:rPr lang="en-US" sz="5400" b="1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Open </a:t>
            </a:r>
            <a:r>
              <a:rPr lang="en-US" sz="5400" b="1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Data as Open Educational Resources</a:t>
            </a:r>
          </a:p>
        </p:txBody>
      </p:sp>
      <p:sp>
        <p:nvSpPr>
          <p:cNvPr id="82" name="Shape 82"/>
          <p:cNvSpPr txBox="1"/>
          <p:nvPr/>
        </p:nvSpPr>
        <p:spPr>
          <a:xfrm>
            <a:off x="1321435" y="5317067"/>
            <a:ext cx="7136765" cy="11006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000" b="1" i="0" u="none" strike="noStrike" cap="none" baseline="0" dirty="0" err="1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Dr</a:t>
            </a:r>
            <a:r>
              <a:rPr lang="en-US" sz="2000" b="1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 Javiera </a:t>
            </a:r>
            <a:r>
              <a:rPr lang="en-US" sz="2000" b="1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Atenas</a:t>
            </a:r>
          </a:p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000" b="1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Latin American Initiative for Open Data</a:t>
            </a:r>
            <a:endParaRPr lang="en-US" sz="2000" b="1" dirty="0" smtClean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000" b="1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Open </a:t>
            </a:r>
            <a:r>
              <a:rPr lang="en-US" sz="2000" b="1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Education Working Group</a:t>
            </a:r>
          </a:p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US" sz="2000" b="1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How can </a:t>
            </a:r>
            <a:r>
              <a:rPr lang="en-US" sz="44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OD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 be used in HE?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Collaborating with researchers in real research projects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Collaborating with students from other disciplines 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Creating scenario-based learning activities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Collaborating with their local communities working on real problems</a:t>
            </a:r>
          </a:p>
          <a:p>
            <a:pPr marL="342900" marR="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How can </a:t>
            </a:r>
            <a:r>
              <a:rPr lang="en-US" sz="44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OD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 be used in HE?</a:t>
            </a:r>
          </a:p>
        </p:txBody>
      </p:sp>
      <p:pic>
        <p:nvPicPr>
          <p:cNvPr id="3" name="Picture 2" descr="Screen Shot 2017-03-06 at 14.54.03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433" y="1282171"/>
            <a:ext cx="6108700" cy="521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02294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How can </a:t>
            </a:r>
            <a:r>
              <a:rPr lang="en-US" sz="44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OD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 be used in HE?</a:t>
            </a:r>
          </a:p>
        </p:txBody>
      </p:sp>
      <p:pic>
        <p:nvPicPr>
          <p:cNvPr id="2" name="Picture 1" descr="Screen Shot 2017-03-06 at 14.56.50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8301"/>
            <a:ext cx="9144000" cy="447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32953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Open Data </a:t>
            </a:r>
            <a:r>
              <a:rPr lang="en-US" sz="440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for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 </a:t>
            </a:r>
            <a:r>
              <a:rPr lang="en-US" sz="440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Skills Development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 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Development of critical skills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Development of analytical skills 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Development of research skills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Development of data literacy skills  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Development of teamwork skills 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•"/>
            </a:pPr>
            <a:r>
              <a:rPr lang="en-US" sz="3200" dirty="0">
                <a:solidFill>
                  <a:schemeClr val="dk1"/>
                </a:solidFill>
                <a:latin typeface="Candara"/>
                <a:ea typeface="Calibri"/>
                <a:cs typeface="Candara"/>
                <a:sym typeface="Calibri"/>
              </a:rPr>
              <a:t>Development of citizenship skills</a:t>
            </a:r>
          </a:p>
          <a:p>
            <a: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The value of Data</a:t>
            </a:r>
            <a:endParaRPr lang="en-US" sz="44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</p:txBody>
      </p:sp>
      <p:pic>
        <p:nvPicPr>
          <p:cNvPr id="3" name="Picture 2" descr="datajournalism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83385"/>
            <a:ext cx="7450667" cy="555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23551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latin typeface="American Typewriter"/>
                <a:ea typeface="Calibri"/>
                <a:cs typeface="American Typewriter"/>
                <a:sym typeface="Calibri"/>
              </a:rPr>
              <a:t>Data Literacies</a:t>
            </a:r>
            <a:endParaRPr lang="en-US" sz="1600" dirty="0">
              <a:latin typeface="American Typewriter"/>
              <a:cs typeface="American Typewri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3838" y="1972456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datajournalism_5cs6comm.gif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1279416"/>
            <a:ext cx="6908799" cy="537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18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en-US" sz="4400" dirty="0" smtClean="0">
                <a:latin typeface="American Typewriter"/>
                <a:ea typeface="Calibri"/>
                <a:cs typeface="American Typewriter"/>
                <a:sym typeface="Calibri"/>
              </a:rPr>
              <a:t>Data Literacies</a:t>
            </a:r>
            <a:endParaRPr lang="en-US" dirty="0">
              <a:latin typeface="American Typewriter"/>
              <a:cs typeface="American Typewriter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34852"/>
          <a:stretch/>
        </p:blipFill>
        <p:spPr>
          <a:xfrm>
            <a:off x="1047414" y="1417637"/>
            <a:ext cx="6937963" cy="530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67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merican Typewriter"/>
                <a:ea typeface="Calibri"/>
                <a:cs typeface="American Typewriter"/>
                <a:sym typeface="Calibri"/>
              </a:rPr>
              <a:t>Data Literacies</a:t>
            </a:r>
            <a:endParaRPr lang="en-US" sz="1100" dirty="0">
              <a:latin typeface="American Typewriter"/>
              <a:cs typeface="American Typewri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3838" y="1972456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36214" b="2050"/>
          <a:stretch/>
        </p:blipFill>
        <p:spPr>
          <a:xfrm>
            <a:off x="1092246" y="1246479"/>
            <a:ext cx="6703967" cy="559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51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merican Typewriter"/>
                <a:cs typeface="American Typewriter"/>
              </a:rPr>
              <a:t>Open Data </a:t>
            </a:r>
            <a:r>
              <a:rPr lang="en-US" sz="4400" dirty="0" smtClean="0">
                <a:latin typeface="American Typewriter"/>
                <a:cs typeface="American Typewriter"/>
              </a:rPr>
              <a:t>and citizenship</a:t>
            </a:r>
            <a:endParaRPr lang="en-US" sz="4400" dirty="0">
              <a:latin typeface="American Typewriter"/>
              <a:cs typeface="American Typewriter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87" y="1417637"/>
            <a:ext cx="7700449" cy="4878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462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merican Typewriter"/>
                <a:cs typeface="American Typewriter"/>
              </a:rPr>
              <a:t>Data Storytelling</a:t>
            </a:r>
            <a:endParaRPr lang="en-US" sz="4400" dirty="0">
              <a:latin typeface="American Typewriter"/>
              <a:cs typeface="American Typewriter"/>
            </a:endParaRPr>
          </a:p>
        </p:txBody>
      </p:sp>
      <p:pic>
        <p:nvPicPr>
          <p:cNvPr id="3" name="Picture 2" descr="Data_driven_journalism_process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467" y="1299104"/>
            <a:ext cx="7247466" cy="526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38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5293" y="1445567"/>
            <a:ext cx="8229600" cy="3872558"/>
          </a:xfrm>
        </p:spPr>
        <p:txBody>
          <a:bodyPr/>
          <a:lstStyle/>
          <a:p>
            <a:r>
              <a:rPr lang="en-GB" dirty="0">
                <a:latin typeface="Candara"/>
                <a:cs typeface="Candara"/>
              </a:rPr>
              <a:t> </a:t>
            </a:r>
            <a:br>
              <a:rPr lang="en-GB" dirty="0">
                <a:latin typeface="Candara"/>
                <a:cs typeface="Candara"/>
              </a:rPr>
            </a:br>
            <a:r>
              <a:rPr lang="en-GB" sz="3200" i="1" dirty="0">
                <a:latin typeface="American Typewriter"/>
                <a:cs typeface="American Typewriter"/>
              </a:rPr>
              <a:t>All citizens should have equal opportunities and multiple channels to access information, be consulted and participate. Every reasonable effort should be made to engage with as wide a variety of people as possible </a:t>
            </a:r>
            <a:r>
              <a:rPr lang="en-GB" sz="3200" dirty="0">
                <a:latin typeface="American Typewriter"/>
                <a:cs typeface="American Typewriter"/>
              </a:rPr>
              <a:t/>
            </a:r>
            <a:br>
              <a:rPr lang="en-GB" sz="3200" dirty="0">
                <a:latin typeface="American Typewriter"/>
                <a:cs typeface="American Typewriter"/>
              </a:rPr>
            </a:br>
            <a:r>
              <a:rPr lang="en-GB" sz="3200" dirty="0">
                <a:latin typeface="American Typewriter"/>
                <a:cs typeface="American Typewriter"/>
              </a:rPr>
              <a:t>(OECD, 2009, p.17)</a:t>
            </a:r>
            <a:r>
              <a:rPr lang="en-GB" sz="3200" i="1" dirty="0">
                <a:latin typeface="American Typewriter"/>
                <a:cs typeface="American Typewriter"/>
              </a:rPr>
              <a:t>.</a:t>
            </a:r>
            <a:r>
              <a:rPr lang="en-GB" dirty="0">
                <a:latin typeface="American Typewriter"/>
                <a:cs typeface="American Typewriter"/>
              </a:rPr>
              <a:t/>
            </a:r>
            <a:br>
              <a:rPr lang="en-GB" dirty="0">
                <a:latin typeface="American Typewriter"/>
                <a:cs typeface="American Typewriter"/>
              </a:rPr>
            </a:br>
            <a:endParaRPr lang="en-US" dirty="0"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3394104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b="0" i="0" u="none" strike="noStrike" cap="none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Open Data </a:t>
            </a:r>
            <a:r>
              <a:rPr lang="en-US" sz="44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in T&amp;L activities</a:t>
            </a:r>
            <a:endParaRPr lang="en-US" sz="44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r>
              <a:rPr lang="en-GB" sz="2800" dirty="0" smtClean="0">
                <a:latin typeface="American Typewriter"/>
                <a:cs typeface="American Typewriter"/>
              </a:rPr>
              <a:t>Identify </a:t>
            </a:r>
            <a:r>
              <a:rPr lang="en-GB" sz="2800" dirty="0">
                <a:latin typeface="American Typewriter"/>
                <a:cs typeface="American Typewriter"/>
              </a:rPr>
              <a:t>and describe the learning outcomes for the intended activities;</a:t>
            </a:r>
          </a:p>
          <a:p>
            <a:pPr lvl="0"/>
            <a:r>
              <a:rPr lang="en-GB" sz="2800" dirty="0">
                <a:latin typeface="American Typewriter"/>
                <a:cs typeface="American Typewriter"/>
              </a:rPr>
              <a:t>Identify the portals which will source the data;</a:t>
            </a:r>
          </a:p>
          <a:p>
            <a:pPr lvl="0"/>
            <a:r>
              <a:rPr lang="en-GB" sz="2800" dirty="0">
                <a:latin typeface="American Typewriter"/>
                <a:cs typeface="American Typewriter"/>
              </a:rPr>
              <a:t>Clearly identify and describe the challenges students might face;</a:t>
            </a:r>
          </a:p>
          <a:p>
            <a:pPr lvl="0"/>
            <a:r>
              <a:rPr lang="en-GB" sz="2800" dirty="0">
                <a:latin typeface="American Typewriter"/>
                <a:cs typeface="American Typewriter"/>
              </a:rPr>
              <a:t>Provide training materials for the software students will need to analyse the data;</a:t>
            </a:r>
          </a:p>
          <a:p>
            <a:pPr lvl="0"/>
            <a:r>
              <a:rPr lang="en-GB" sz="2800" dirty="0">
                <a:latin typeface="American Typewriter"/>
                <a:cs typeface="American Typewriter"/>
              </a:rPr>
              <a:t>Support students in communicating their findings to local or wider communities.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4000" dirty="0">
                <a:latin typeface="American Typewriter"/>
                <a:cs typeface="American Typewriter"/>
              </a:rPr>
              <a:t>To learn more about OD and </a:t>
            </a:r>
            <a:r>
              <a:rPr lang="en-US" sz="4000" dirty="0" smtClean="0">
                <a:latin typeface="American Typewriter"/>
                <a:cs typeface="American Typewriter"/>
              </a:rPr>
              <a:t/>
            </a:r>
            <a:br>
              <a:rPr lang="en-US" sz="4000" dirty="0" smtClean="0">
                <a:latin typeface="American Typewriter"/>
                <a:cs typeface="American Typewriter"/>
              </a:rPr>
            </a:br>
            <a:r>
              <a:rPr lang="en-US" sz="4000" dirty="0" smtClean="0">
                <a:latin typeface="American Typewriter"/>
                <a:cs typeface="American Typewriter"/>
              </a:rPr>
              <a:t>Open </a:t>
            </a:r>
            <a:r>
              <a:rPr lang="en-US" sz="4000" dirty="0">
                <a:latin typeface="American Typewriter"/>
                <a:cs typeface="American Typewriter"/>
              </a:rPr>
              <a:t>Education 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457200" y="1844401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>
                <a:latin typeface="American Typewriter"/>
                <a:cs typeface="American Typewriter"/>
              </a:rPr>
              <a:t>Open Definition </a:t>
            </a:r>
            <a:r>
              <a:rPr lang="en-US" sz="2000" u="sng" dirty="0">
                <a:solidFill>
                  <a:schemeClr val="hlink"/>
                </a:solidFill>
                <a:latin typeface="American Typewriter"/>
                <a:cs typeface="American Typewriter"/>
                <a:hlinkClick r:id="rId3"/>
              </a:rPr>
              <a:t>http://opendefinition.org</a:t>
            </a:r>
            <a:r>
              <a:rPr lang="en-US" sz="2000" dirty="0">
                <a:latin typeface="American Typewriter"/>
                <a:cs typeface="American Typewriter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American Typewriter"/>
                <a:cs typeface="American Typewriter"/>
              </a:rPr>
              <a:t>Open Data Handbook </a:t>
            </a:r>
            <a:r>
              <a:rPr lang="en-US" sz="2000" u="sng" dirty="0">
                <a:solidFill>
                  <a:schemeClr val="hlink"/>
                </a:solidFill>
                <a:latin typeface="American Typewriter"/>
                <a:cs typeface="American Typewriter"/>
                <a:hlinkClick r:id="rId4"/>
              </a:rPr>
              <a:t>http://opendatahandbook.org</a:t>
            </a:r>
            <a:r>
              <a:rPr lang="en-US" sz="2000" dirty="0">
                <a:latin typeface="American Typewriter"/>
                <a:cs typeface="American Typewriter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American Typewriter"/>
                <a:cs typeface="American Typewriter"/>
              </a:rPr>
              <a:t>Open Education Handbook </a:t>
            </a:r>
            <a:r>
              <a:rPr lang="en-US" sz="2000" u="sng" dirty="0">
                <a:solidFill>
                  <a:schemeClr val="hlink"/>
                </a:solidFill>
                <a:latin typeface="American Typewriter"/>
                <a:cs typeface="American Typewriter"/>
                <a:hlinkClick r:id="rId5"/>
              </a:rPr>
              <a:t>http://education.okfn.org/handbook</a:t>
            </a:r>
            <a:r>
              <a:rPr lang="en-US" sz="2000" u="sng" dirty="0" smtClean="0">
                <a:solidFill>
                  <a:schemeClr val="hlink"/>
                </a:solidFill>
                <a:latin typeface="American Typewriter"/>
                <a:cs typeface="American Typewriter"/>
                <a:hlinkClick r:id="rId5"/>
              </a:rPr>
              <a:t>/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American Typewriter"/>
                <a:cs typeface="American Typewriter"/>
              </a:rPr>
              <a:t>Open Data as Open Educational Resources </a:t>
            </a:r>
            <a:r>
              <a:rPr lang="en-US" sz="2000" dirty="0">
                <a:latin typeface="American Typewriter"/>
                <a:cs typeface="American Typewriter"/>
                <a:hlinkClick r:id="rId6"/>
              </a:rPr>
              <a:t>https://education.okfn.org/files/2015/11/Book-Open-Data-as-Open-Educational-Resources1.</a:t>
            </a:r>
            <a:r>
              <a:rPr lang="en-US" sz="2000" dirty="0" smtClean="0">
                <a:latin typeface="American Typewriter"/>
                <a:cs typeface="American Typewriter"/>
                <a:hlinkClick r:id="rId6"/>
              </a:rPr>
              <a:t>pdf</a:t>
            </a:r>
            <a:r>
              <a:rPr lang="en-US" sz="2000" dirty="0" smtClean="0">
                <a:latin typeface="American Typewriter"/>
                <a:cs typeface="American Typewriter"/>
              </a:rPr>
              <a:t> </a:t>
            </a:r>
            <a:endParaRPr lang="en-US" sz="2000" dirty="0"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American Typewriter"/>
                <a:cs typeface="American Typewriter"/>
              </a:rPr>
              <a:t>Open Data as Open Educational Resources: Towards Transversal Skills and Global Citizenship </a:t>
            </a:r>
            <a:r>
              <a:rPr lang="en-US" sz="2000" dirty="0">
                <a:latin typeface="American Typewriter"/>
                <a:cs typeface="American Typewriter"/>
                <a:hlinkClick r:id="rId7"/>
              </a:rPr>
              <a:t>http://www.openpraxis.org/index.php/OpenPraxis/article/view/</a:t>
            </a:r>
            <a:r>
              <a:rPr lang="en-US" sz="2000" dirty="0" smtClean="0">
                <a:latin typeface="American Typewriter"/>
                <a:cs typeface="American Typewriter"/>
                <a:hlinkClick r:id="rId7"/>
              </a:rPr>
              <a:t>233</a:t>
            </a:r>
            <a:r>
              <a:rPr lang="en-US" sz="2000" dirty="0" smtClean="0">
                <a:latin typeface="American Typewriter"/>
                <a:cs typeface="American Typewriter"/>
              </a:rPr>
              <a:t> </a:t>
            </a:r>
            <a:endParaRPr lang="en-US" sz="2000" u="sng" dirty="0">
              <a:solidFill>
                <a:schemeClr val="hlink"/>
              </a:solidFill>
              <a:latin typeface="American Typewriter"/>
              <a:cs typeface="American Typewriter"/>
              <a:hlinkClick r:id="rId5"/>
            </a:endParaRPr>
          </a:p>
          <a:p>
            <a:pPr>
              <a:spcBef>
                <a:spcPts val="0"/>
              </a:spcBef>
            </a:pPr>
            <a:r>
              <a:rPr lang="en-US" sz="2000" dirty="0" err="1">
                <a:latin typeface="American Typewriter"/>
                <a:cs typeface="American Typewriter"/>
              </a:rPr>
              <a:t>Figshare</a:t>
            </a:r>
            <a:r>
              <a:rPr lang="en-US" sz="2000" dirty="0">
                <a:latin typeface="American Typewriter"/>
                <a:cs typeface="American Typewriter"/>
              </a:rPr>
              <a:t> </a:t>
            </a:r>
            <a:r>
              <a:rPr lang="en-US" sz="2000" u="sng" dirty="0">
                <a:solidFill>
                  <a:schemeClr val="hlink"/>
                </a:solidFill>
                <a:latin typeface="American Typewriter"/>
                <a:cs typeface="American Typewriter"/>
                <a:hlinkClick r:id="rId8"/>
              </a:rPr>
              <a:t>http://figshare.com</a:t>
            </a:r>
            <a:r>
              <a:rPr lang="en-US" sz="2000" dirty="0">
                <a:latin typeface="American Typewriter"/>
                <a:cs typeface="American Typewriter"/>
              </a:rPr>
              <a:t> </a:t>
            </a:r>
            <a:endParaRPr lang="en-US" sz="2000" dirty="0" smtClean="0"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latin typeface="American Typewriter"/>
                <a:cs typeface="American Typewriter"/>
              </a:rPr>
              <a:t>Open Data as OER </a:t>
            </a:r>
            <a:r>
              <a:rPr lang="en-US" sz="2000" dirty="0">
                <a:latin typeface="American Typewriter"/>
                <a:cs typeface="American Typewriter"/>
                <a:hlinkClick r:id="rId9"/>
              </a:rPr>
              <a:t>http://education.okfn.org/the-21st-centurys-raw-material-using-open-data-as-open-educational-resources</a:t>
            </a:r>
            <a:r>
              <a:rPr lang="en-US" sz="2000" dirty="0" smtClean="0">
                <a:latin typeface="American Typewriter"/>
                <a:cs typeface="American Typewriter"/>
                <a:hlinkClick r:id="rId9"/>
              </a:rPr>
              <a:t>/</a:t>
            </a:r>
            <a:r>
              <a:rPr lang="en-US" sz="2000" dirty="0" smtClean="0">
                <a:latin typeface="American Typewriter"/>
                <a:cs typeface="American Typewriter"/>
              </a:rPr>
              <a:t> </a:t>
            </a:r>
            <a:endParaRPr lang="en-US" sz="2000" dirty="0">
              <a:latin typeface="American Typewriter"/>
              <a:cs typeface="American Typewriter"/>
            </a:endParaRPr>
          </a:p>
        </p:txBody>
      </p:sp>
      <p:pic>
        <p:nvPicPr>
          <p:cNvPr id="2" name="Picture 1" descr="CC-by-nc-sa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813" y="6279877"/>
            <a:ext cx="1415344" cy="49537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1781" y="1242919"/>
            <a:ext cx="8229600" cy="4519706"/>
          </a:xfrm>
        </p:spPr>
        <p:txBody>
          <a:bodyPr/>
          <a:lstStyle/>
          <a:p>
            <a:r>
              <a:rPr lang="en-US" sz="3600" i="1" dirty="0">
                <a:latin typeface="American Typewriter"/>
                <a:cs typeface="American Typewriter"/>
              </a:rPr>
              <a:t>Open data is data that can be freely used, re-used and redistributed by anyone - subject only, at most, to the requirement to attribute and </a:t>
            </a:r>
            <a:r>
              <a:rPr lang="en-US" sz="3600" i="1" dirty="0" err="1">
                <a:latin typeface="American Typewriter"/>
                <a:cs typeface="American Typewriter"/>
              </a:rPr>
              <a:t>sharealike</a:t>
            </a:r>
            <a:r>
              <a:rPr lang="en-US" sz="3600" i="1" dirty="0">
                <a:latin typeface="American Typewriter"/>
                <a:cs typeface="American Typewriter"/>
              </a:rPr>
              <a:t>.</a:t>
            </a:r>
            <a:r>
              <a:rPr lang="en-US" sz="3600" dirty="0">
                <a:latin typeface="American Typewriter"/>
                <a:cs typeface="American Typewriter"/>
              </a:rPr>
              <a:t/>
            </a:r>
            <a:br>
              <a:rPr lang="en-US" sz="3600" dirty="0">
                <a:latin typeface="American Typewriter"/>
                <a:cs typeface="American Typewriter"/>
              </a:rPr>
            </a:br>
            <a:r>
              <a:rPr lang="en-US" sz="3600" dirty="0">
                <a:latin typeface="American Typewriter"/>
                <a:cs typeface="American Typewriter"/>
                <a:hlinkClick r:id="rId2"/>
              </a:rPr>
              <a:t>http://opendatahandbook.org/guide/en/what-is-open-data</a:t>
            </a:r>
            <a:r>
              <a:rPr lang="en-US" sz="3600" dirty="0" smtClean="0">
                <a:latin typeface="American Typewriter"/>
                <a:cs typeface="American Typewriter"/>
                <a:hlinkClick r:id="rId2"/>
              </a:rPr>
              <a:t>/</a:t>
            </a:r>
            <a:r>
              <a:rPr lang="en-US" sz="3600" dirty="0" smtClean="0">
                <a:latin typeface="American Typewriter"/>
                <a:cs typeface="American Typewriter"/>
              </a:rPr>
              <a:t> </a:t>
            </a:r>
            <a:endParaRPr lang="en-US" sz="3600" dirty="0"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288310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merican Typewriter"/>
                <a:cs typeface="American Typewriter"/>
              </a:rPr>
              <a:t>Open Data </a:t>
            </a:r>
            <a:r>
              <a:rPr lang="en-US" sz="4400" dirty="0">
                <a:latin typeface="American Typewriter"/>
                <a:cs typeface="American Typewriter"/>
                <a:hlinkClick r:id="rId2"/>
              </a:rPr>
              <a:t>Open Definition </a:t>
            </a:r>
            <a:endParaRPr lang="en-US" sz="4400" dirty="0">
              <a:latin typeface="American Typewriter"/>
              <a:cs typeface="American Typewriter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dirty="0">
                <a:solidFill>
                  <a:srgbClr val="262626"/>
                </a:solidFill>
                <a:latin typeface="American Typewriter"/>
                <a:cs typeface="American Typewriter"/>
              </a:rPr>
              <a:t>Availability and Access: the data must be available as a whole and at no more than a reasonable reproduction </a:t>
            </a:r>
            <a:r>
              <a:rPr lang="en-US" sz="2600" dirty="0" smtClean="0">
                <a:solidFill>
                  <a:srgbClr val="262626"/>
                </a:solidFill>
                <a:latin typeface="American Typewriter"/>
                <a:cs typeface="American Typewriter"/>
              </a:rPr>
              <a:t>cost</a:t>
            </a:r>
            <a:endParaRPr lang="en-US" sz="2600" dirty="0">
              <a:solidFill>
                <a:srgbClr val="262626"/>
              </a:solidFill>
              <a:latin typeface="American Typewriter"/>
              <a:cs typeface="American Typewriter"/>
            </a:endParaRPr>
          </a:p>
          <a:p>
            <a:r>
              <a:rPr lang="en-US" sz="2600" dirty="0">
                <a:solidFill>
                  <a:srgbClr val="262626"/>
                </a:solidFill>
                <a:latin typeface="American Typewriter"/>
                <a:cs typeface="American Typewriter"/>
              </a:rPr>
              <a:t>Re-use and Redistribution: the data must be provided under terms that permit re-use and redistribution including the intermixing with other datasets.</a:t>
            </a:r>
          </a:p>
          <a:p>
            <a:r>
              <a:rPr lang="en-US" sz="2600" dirty="0">
                <a:solidFill>
                  <a:srgbClr val="262626"/>
                </a:solidFill>
                <a:latin typeface="American Typewriter"/>
                <a:cs typeface="American Typewriter"/>
              </a:rPr>
              <a:t>Universal Participation: everyone must be able to use, re-use and redistribute - there should be no discrimination against fields of </a:t>
            </a:r>
            <a:r>
              <a:rPr lang="en-US" sz="2600" dirty="0" err="1">
                <a:solidFill>
                  <a:srgbClr val="262626"/>
                </a:solidFill>
                <a:latin typeface="American Typewriter"/>
                <a:cs typeface="American Typewriter"/>
              </a:rPr>
              <a:t>endeavour</a:t>
            </a:r>
            <a:r>
              <a:rPr lang="en-US" sz="2600" dirty="0">
                <a:solidFill>
                  <a:srgbClr val="262626"/>
                </a:solidFill>
                <a:latin typeface="American Typewriter"/>
                <a:cs typeface="American Typewriter"/>
              </a:rPr>
              <a:t> or against persons or </a:t>
            </a:r>
            <a:r>
              <a:rPr lang="en-US" sz="2600" dirty="0" smtClean="0">
                <a:solidFill>
                  <a:srgbClr val="262626"/>
                </a:solidFill>
                <a:latin typeface="American Typewriter"/>
                <a:cs typeface="American Typewriter"/>
              </a:rPr>
              <a:t>groups.</a:t>
            </a:r>
            <a:endParaRPr lang="en-US" sz="2600" dirty="0"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274060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merican Typewriter"/>
                <a:cs typeface="American Typewriter"/>
              </a:rPr>
              <a:t>Open Data</a:t>
            </a:r>
            <a:endParaRPr lang="en-US" sz="4400" dirty="0">
              <a:latin typeface="American Typewriter"/>
              <a:cs typeface="American Typewriter"/>
            </a:endParaRPr>
          </a:p>
        </p:txBody>
      </p:sp>
      <p:pic>
        <p:nvPicPr>
          <p:cNvPr id="5" name="Picture 4" descr="mapping-poverty-in-america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2" y="1384905"/>
            <a:ext cx="6934199" cy="523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43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The 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Value of Open Data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Open data is an invaluable resource for scientific communities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Supports and encourages more transparent research practices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Supports scientific development and reproducibility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Can </a:t>
            </a:r>
            <a:r>
              <a:rPr lang="en-US" sz="32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be used to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  model good practices in academia for research and teaching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Where does OD come from</a:t>
            </a:r>
            <a:r>
              <a:rPr lang="en-US" sz="44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?</a:t>
            </a:r>
            <a:endParaRPr lang="en-US" sz="44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International </a:t>
            </a:r>
            <a:r>
              <a:rPr lang="en-US" sz="28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a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gencies and </a:t>
            </a:r>
            <a:r>
              <a:rPr lang="en-US" sz="2800" dirty="0" err="1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</a:t>
            </a:r>
            <a:r>
              <a:rPr lang="en-US" sz="2800" b="0" i="0" u="none" strike="noStrike" cap="none" baseline="0" dirty="0" err="1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rganisations</a:t>
            </a:r>
            <a:endParaRPr lang="en-US" sz="2800" b="0" i="0" u="none" strike="noStrike" cap="none" baseline="0" dirty="0" smtClean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lvl="1" indent="-3429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3"/>
              </a:rPr>
              <a:t>Word Bank </a:t>
            </a: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; </a:t>
            </a: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3"/>
              </a:rPr>
              <a:t>United Nations </a:t>
            </a: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; </a:t>
            </a: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4"/>
              </a:rPr>
              <a:t>EU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National Governments and </a:t>
            </a:r>
            <a:r>
              <a:rPr lang="en-US" sz="28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their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agencies</a:t>
            </a:r>
          </a:p>
          <a:p>
            <a:pPr lvl="1" indent="-342900">
              <a:spcBef>
                <a:spcPts val="640"/>
              </a:spcBef>
              <a:buSzPct val="100000"/>
              <a:buFont typeface="Arial"/>
              <a:buChar char="•"/>
            </a:pP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5"/>
              </a:rPr>
              <a:t>UKOD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;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6"/>
              </a:rPr>
              <a:t>GermanyOD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;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7"/>
              </a:rPr>
              <a:t>USA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Local governments </a:t>
            </a:r>
            <a:endParaRPr lang="en-US" sz="2800" b="0" i="0" u="none" strike="noStrike" cap="none" baseline="0" dirty="0" smtClean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lvl="1" indent="-342900">
              <a:spcBef>
                <a:spcPts val="640"/>
              </a:spcBef>
              <a:buSzPct val="100000"/>
              <a:buFont typeface="Arial"/>
              <a:buChar char="•"/>
            </a:pP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8"/>
              </a:rPr>
              <a:t>Sardinia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;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9"/>
              </a:rPr>
              <a:t>London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;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10"/>
              </a:rPr>
              <a:t>Barcelona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Non</a:t>
            </a:r>
            <a:r>
              <a:rPr lang="en-US" sz="28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-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governmental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organisations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 </a:t>
            </a:r>
            <a:endParaRPr lang="en-US" sz="2800" b="0" i="0" u="none" strike="noStrike" cap="none" baseline="0" dirty="0" smtClean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lvl="1" indent="-342900">
              <a:spcBef>
                <a:spcPts val="640"/>
              </a:spcBef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11"/>
              </a:rPr>
              <a:t>ODI</a:t>
            </a: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; </a:t>
            </a:r>
            <a:r>
              <a:rPr lang="en-US" sz="28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  <a:hlinkClick r:id="rId12"/>
              </a:rPr>
              <a:t>Monithon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Academic institutions and </a:t>
            </a:r>
            <a:r>
              <a:rPr lang="en-US" sz="280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r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esearch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centres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Where does OD come from</a:t>
            </a:r>
            <a:r>
              <a:rPr lang="en-US" sz="44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?</a:t>
            </a:r>
            <a:endParaRPr lang="en-US" sz="44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</p:txBody>
      </p:sp>
      <p:pic>
        <p:nvPicPr>
          <p:cNvPr id="3" name="Picture 2" descr="Screen Shot 2017-03-06 at 12.38.13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4" y="2026199"/>
            <a:ext cx="8560924" cy="418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8548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40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Where does OD come from</a:t>
            </a:r>
            <a:r>
              <a:rPr lang="en-US" sz="4400" b="0" i="0" u="none" strike="noStrike" cap="none" baseline="0" dirty="0" smtClean="0">
                <a:solidFill>
                  <a:schemeClr val="dk1"/>
                </a:solidFill>
                <a:latin typeface="American Typewriter"/>
                <a:ea typeface="Calibri"/>
                <a:cs typeface="American Typewriter"/>
                <a:sym typeface="Calibri"/>
              </a:rPr>
              <a:t>?</a:t>
            </a:r>
            <a:endParaRPr lang="en-US" sz="4400" b="0" i="0" u="none" strike="noStrike" cap="none" baseline="0" dirty="0">
              <a:solidFill>
                <a:schemeClr val="dk1"/>
              </a:solidFill>
              <a:latin typeface="American Typewriter"/>
              <a:ea typeface="Calibri"/>
              <a:cs typeface="American Typewriter"/>
              <a:sym typeface="Calibri"/>
            </a:endParaRPr>
          </a:p>
        </p:txBody>
      </p:sp>
      <p:pic>
        <p:nvPicPr>
          <p:cNvPr id="2" name="Picture 1" descr="Screen Shot 2017-03-06 at 12.37.51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500"/>
            <a:ext cx="9144000" cy="36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89993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525</Words>
  <Application>Microsoft Macintosh PowerPoint</Application>
  <PresentationFormat>On-screen Show (4:3)</PresentationFormat>
  <Paragraphs>62</Paragraphs>
  <Slides>21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Developing global citizens:  Open Data as Open Educational Resources</vt:lpstr>
      <vt:lpstr>  All citizens should have equal opportunities and multiple channels to access information, be consulted and participate. Every reasonable effort should be made to engage with as wide a variety of people as possible  (OECD, 2009, p.17). </vt:lpstr>
      <vt:lpstr>Open data is data that can be freely used, re-used and redistributed by anyone - subject only, at most, to the requirement to attribute and sharealike. http://opendatahandbook.org/guide/en/what-is-open-data/ </vt:lpstr>
      <vt:lpstr>Open Data Open Definition </vt:lpstr>
      <vt:lpstr>Open Data</vt:lpstr>
      <vt:lpstr>The Value of Open Data</vt:lpstr>
      <vt:lpstr>Where does OD come from?</vt:lpstr>
      <vt:lpstr>Where does OD come from?</vt:lpstr>
      <vt:lpstr>Where does OD come from?</vt:lpstr>
      <vt:lpstr>How can OD be used in HE?</vt:lpstr>
      <vt:lpstr>How can OD be used in HE?</vt:lpstr>
      <vt:lpstr>How can OD be used in HE?</vt:lpstr>
      <vt:lpstr>Open Data for Skills Development </vt:lpstr>
      <vt:lpstr>The value of Data</vt:lpstr>
      <vt:lpstr>Data Literacies</vt:lpstr>
      <vt:lpstr>Data Literacies</vt:lpstr>
      <vt:lpstr>Data Literacies</vt:lpstr>
      <vt:lpstr>Open Data and citizenship</vt:lpstr>
      <vt:lpstr>Data Storytelling</vt:lpstr>
      <vt:lpstr>Open Data in T&amp;L activities</vt:lpstr>
      <vt:lpstr>To learn more about OD and  Open Education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Data as Open Educational Resources</dc:title>
  <cp:lastModifiedBy>Javiera Atenas</cp:lastModifiedBy>
  <cp:revision>24</cp:revision>
  <cp:lastPrinted>2015-06-04T10:14:17Z</cp:lastPrinted>
  <dcterms:modified xsi:type="dcterms:W3CDTF">2019-03-12T23:14:41Z</dcterms:modified>
</cp:coreProperties>
</file>