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
  </p:notesMasterIdLst>
  <p:sldIdLst>
    <p:sldId id="257" r:id="rId2"/>
    <p:sldId id="258" r:id="rId3"/>
    <p:sldId id="261" r:id="rId4"/>
    <p:sldId id="260" r:id="rId5"/>
    <p:sldId id="266" r:id="rId6"/>
    <p:sldId id="265" r:id="rId7"/>
    <p:sldId id="259" r:id="rId8"/>
    <p:sldId id="267"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8244" autoAdjust="0"/>
  </p:normalViewPr>
  <p:slideViewPr>
    <p:cSldViewPr snapToGrid="0">
      <p:cViewPr varScale="1">
        <p:scale>
          <a:sx n="59" d="100"/>
          <a:sy n="59" d="100"/>
        </p:scale>
        <p:origin x="157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5.xml.rels><?xml version="1.0" encoding="UTF-8" standalone="yes"?>
<Relationships xmlns="http://schemas.openxmlformats.org/package/2006/relationships"><Relationship Id="rId1" Type="http://schemas.openxmlformats.org/officeDocument/2006/relationships/hyperlink" Target="https://myportfolio.ucl.ac.uk/view/view.php?t=3j80zDCMI4hGSeEKa1TP"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myportfolio.ucl.ac.uk/view/view.php?t=3j80zDCMI4hGSeEKa1TP"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77CB8D-B518-4237-9326-D2D8B25EAE12}"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C2CA1EF2-8805-468E-87E1-EE234CE5FB82}">
      <dgm:prSet/>
      <dgm:spPr/>
      <dgm:t>
        <a:bodyPr/>
        <a:lstStyle/>
        <a:p>
          <a:r>
            <a:rPr lang="en-US" dirty="0">
              <a:latin typeface="Arial Nova Light" panose="020B0604020202020204" pitchFamily="34" charset="0"/>
            </a:rPr>
            <a:t>the connected curriculum presents a WHY, a pedagogical rationale</a:t>
          </a:r>
        </a:p>
      </dgm:t>
    </dgm:pt>
    <dgm:pt modelId="{BBAC81AD-361A-40EE-ACDA-B6A0C7D29531}" type="parTrans" cxnId="{C3186DAD-DD65-498F-B190-FC4ED6269666}">
      <dgm:prSet/>
      <dgm:spPr/>
      <dgm:t>
        <a:bodyPr/>
        <a:lstStyle/>
        <a:p>
          <a:endParaRPr lang="en-US"/>
        </a:p>
      </dgm:t>
    </dgm:pt>
    <dgm:pt modelId="{84C506EB-64A2-438C-8F42-137E4DB76F51}" type="sibTrans" cxnId="{C3186DAD-DD65-498F-B190-FC4ED6269666}">
      <dgm:prSet/>
      <dgm:spPr/>
      <dgm:t>
        <a:bodyPr/>
        <a:lstStyle/>
        <a:p>
          <a:endParaRPr lang="en-US"/>
        </a:p>
      </dgm:t>
    </dgm:pt>
    <dgm:pt modelId="{92F4381B-8063-4CDB-8383-C63AF0AC3191}">
      <dgm:prSet/>
      <dgm:spPr/>
      <dgm:t>
        <a:bodyPr/>
        <a:lstStyle/>
        <a:p>
          <a:r>
            <a:rPr lang="en-US" dirty="0">
              <a:latin typeface="Arial Nova Light" panose="020B0304020202020204" pitchFamily="34" charset="0"/>
            </a:rPr>
            <a:t>open education suggests a HOW (or rather, a range of relevant approaches)</a:t>
          </a:r>
        </a:p>
      </dgm:t>
    </dgm:pt>
    <dgm:pt modelId="{5E40269E-DEF8-40F9-AD32-B908D0C1AD27}" type="parTrans" cxnId="{19158353-76F9-4A80-A83A-29835671E41A}">
      <dgm:prSet/>
      <dgm:spPr/>
      <dgm:t>
        <a:bodyPr/>
        <a:lstStyle/>
        <a:p>
          <a:endParaRPr lang="en-US"/>
        </a:p>
      </dgm:t>
    </dgm:pt>
    <dgm:pt modelId="{9715BFE1-F1D5-4C78-8DD1-6F638205423C}" type="sibTrans" cxnId="{19158353-76F9-4A80-A83A-29835671E41A}">
      <dgm:prSet/>
      <dgm:spPr/>
      <dgm:t>
        <a:bodyPr/>
        <a:lstStyle/>
        <a:p>
          <a:endParaRPr lang="en-US"/>
        </a:p>
      </dgm:t>
    </dgm:pt>
    <dgm:pt modelId="{7D88566F-A17C-401A-BA55-EB8399D79B0D}" type="pres">
      <dgm:prSet presAssocID="{C077CB8D-B518-4237-9326-D2D8B25EAE12}" presName="linear" presStyleCnt="0">
        <dgm:presLayoutVars>
          <dgm:animLvl val="lvl"/>
          <dgm:resizeHandles val="exact"/>
        </dgm:presLayoutVars>
      </dgm:prSet>
      <dgm:spPr/>
    </dgm:pt>
    <dgm:pt modelId="{D3931159-240B-406E-AE23-F5D03A9FCD75}" type="pres">
      <dgm:prSet presAssocID="{C2CA1EF2-8805-468E-87E1-EE234CE5FB82}" presName="parentText" presStyleLbl="node1" presStyleIdx="0" presStyleCnt="2">
        <dgm:presLayoutVars>
          <dgm:chMax val="0"/>
          <dgm:bulletEnabled val="1"/>
        </dgm:presLayoutVars>
      </dgm:prSet>
      <dgm:spPr/>
    </dgm:pt>
    <dgm:pt modelId="{D601E81B-6E61-4540-874C-3AC4B6A92B1A}" type="pres">
      <dgm:prSet presAssocID="{84C506EB-64A2-438C-8F42-137E4DB76F51}" presName="spacer" presStyleCnt="0"/>
      <dgm:spPr/>
    </dgm:pt>
    <dgm:pt modelId="{6B6E4E62-81D3-40FF-9C55-1F0CA4C72835}" type="pres">
      <dgm:prSet presAssocID="{92F4381B-8063-4CDB-8383-C63AF0AC3191}" presName="parentText" presStyleLbl="node1" presStyleIdx="1" presStyleCnt="2">
        <dgm:presLayoutVars>
          <dgm:chMax val="0"/>
          <dgm:bulletEnabled val="1"/>
        </dgm:presLayoutVars>
      </dgm:prSet>
      <dgm:spPr/>
    </dgm:pt>
  </dgm:ptLst>
  <dgm:cxnLst>
    <dgm:cxn modelId="{B6A6B42B-6082-4495-9FB7-626598CC782F}" type="presOf" srcId="{92F4381B-8063-4CDB-8383-C63AF0AC3191}" destId="{6B6E4E62-81D3-40FF-9C55-1F0CA4C72835}" srcOrd="0" destOrd="0" presId="urn:microsoft.com/office/officeart/2005/8/layout/vList2"/>
    <dgm:cxn modelId="{19158353-76F9-4A80-A83A-29835671E41A}" srcId="{C077CB8D-B518-4237-9326-D2D8B25EAE12}" destId="{92F4381B-8063-4CDB-8383-C63AF0AC3191}" srcOrd="1" destOrd="0" parTransId="{5E40269E-DEF8-40F9-AD32-B908D0C1AD27}" sibTransId="{9715BFE1-F1D5-4C78-8DD1-6F638205423C}"/>
    <dgm:cxn modelId="{10B81C76-AD5E-4E65-90FE-4CFD3A852274}" type="presOf" srcId="{C077CB8D-B518-4237-9326-D2D8B25EAE12}" destId="{7D88566F-A17C-401A-BA55-EB8399D79B0D}" srcOrd="0" destOrd="0" presId="urn:microsoft.com/office/officeart/2005/8/layout/vList2"/>
    <dgm:cxn modelId="{59EDFC95-B5D3-43FD-B31A-522C39F5BF7A}" type="presOf" srcId="{C2CA1EF2-8805-468E-87E1-EE234CE5FB82}" destId="{D3931159-240B-406E-AE23-F5D03A9FCD75}" srcOrd="0" destOrd="0" presId="urn:microsoft.com/office/officeart/2005/8/layout/vList2"/>
    <dgm:cxn modelId="{C3186DAD-DD65-498F-B190-FC4ED6269666}" srcId="{C077CB8D-B518-4237-9326-D2D8B25EAE12}" destId="{C2CA1EF2-8805-468E-87E1-EE234CE5FB82}" srcOrd="0" destOrd="0" parTransId="{BBAC81AD-361A-40EE-ACDA-B6A0C7D29531}" sibTransId="{84C506EB-64A2-438C-8F42-137E4DB76F51}"/>
    <dgm:cxn modelId="{20CC2E1B-1F8D-4C88-A3D4-F78DE3A4C12A}" type="presParOf" srcId="{7D88566F-A17C-401A-BA55-EB8399D79B0D}" destId="{D3931159-240B-406E-AE23-F5D03A9FCD75}" srcOrd="0" destOrd="0" presId="urn:microsoft.com/office/officeart/2005/8/layout/vList2"/>
    <dgm:cxn modelId="{1E45371C-90E7-42D7-8A12-0AB000487262}" type="presParOf" srcId="{7D88566F-A17C-401A-BA55-EB8399D79B0D}" destId="{D601E81B-6E61-4540-874C-3AC4B6A92B1A}" srcOrd="1" destOrd="0" presId="urn:microsoft.com/office/officeart/2005/8/layout/vList2"/>
    <dgm:cxn modelId="{5CB0CBAE-5291-4825-9AB6-AE8E1262CD88}" type="presParOf" srcId="{7D88566F-A17C-401A-BA55-EB8399D79B0D}" destId="{6B6E4E62-81D3-40FF-9C55-1F0CA4C7283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5FC27F-5D1D-4926-9EF1-30078B1D97B0}"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14A3EF71-3891-477C-A4E9-D15DDA540709}">
      <dgm:prSet/>
      <dgm:spPr/>
      <dgm:t>
        <a:bodyPr/>
        <a:lstStyle/>
        <a:p>
          <a:r>
            <a:rPr lang="en-US" b="1" i="1" dirty="0">
              <a:latin typeface="Arial Nova Cond Light" panose="020B0306020202020204" pitchFamily="34" charset="0"/>
            </a:rPr>
            <a:t>‘Open education’ often carries the weight of describing not just policy, practices, resources, curricula and pedagogy, but also the values inherent within these, as well as relationships between teachers and learners. So is open education a slogan or a philosophy, a metaphor, model, or movement?</a:t>
          </a:r>
          <a:r>
            <a:rPr lang="en-US" i="1" dirty="0">
              <a:latin typeface="Arial Nova Cond Light" panose="020B0306020202020204" pitchFamily="34" charset="0"/>
            </a:rPr>
            <a:t> </a:t>
          </a:r>
          <a:endParaRPr lang="en-US" dirty="0">
            <a:latin typeface="Arial Nova Cond Light" panose="020B0306020202020204" pitchFamily="34" charset="0"/>
          </a:endParaRPr>
        </a:p>
      </dgm:t>
    </dgm:pt>
    <dgm:pt modelId="{3F7632A9-74BA-4359-B4A1-37E12176FEE8}" type="parTrans" cxnId="{E49ACA4F-E863-4D9B-BD56-01FBAF5F26E4}">
      <dgm:prSet/>
      <dgm:spPr/>
      <dgm:t>
        <a:bodyPr/>
        <a:lstStyle/>
        <a:p>
          <a:endParaRPr lang="en-US">
            <a:latin typeface="Arial Nova Cond Light" panose="020B0306020202020204" pitchFamily="34" charset="0"/>
          </a:endParaRPr>
        </a:p>
      </dgm:t>
    </dgm:pt>
    <dgm:pt modelId="{D3CED16D-B91F-4AF9-9501-C20AFFBB7688}" type="sibTrans" cxnId="{E49ACA4F-E863-4D9B-BD56-01FBAF5F26E4}">
      <dgm:prSet/>
      <dgm:spPr/>
      <dgm:t>
        <a:bodyPr/>
        <a:lstStyle/>
        <a:p>
          <a:endParaRPr lang="en-US">
            <a:latin typeface="Arial Nova Cond Light" panose="020B0306020202020204" pitchFamily="34" charset="0"/>
          </a:endParaRPr>
        </a:p>
      </dgm:t>
    </dgm:pt>
    <dgm:pt modelId="{B6FFE5A2-3E94-487E-9BBA-10CD1F9A4B98}">
      <dgm:prSet/>
      <dgm:spPr/>
      <dgm:t>
        <a:bodyPr/>
        <a:lstStyle/>
        <a:p>
          <a:r>
            <a:rPr lang="en-US" dirty="0">
              <a:latin typeface="Arial Nova Cond Light" panose="020B0306020202020204" pitchFamily="34" charset="0"/>
            </a:rPr>
            <a:t>(Cronin &amp; </a:t>
          </a:r>
          <a:r>
            <a:rPr lang="en-US" dirty="0" err="1">
              <a:latin typeface="Arial Nova Cond Light" panose="020B0306020202020204" pitchFamily="34" charset="0"/>
            </a:rPr>
            <a:t>MacLaren</a:t>
          </a:r>
          <a:r>
            <a:rPr lang="en-US" dirty="0">
              <a:latin typeface="Arial Nova Cond Light" panose="020B0306020202020204" pitchFamily="34" charset="0"/>
            </a:rPr>
            <a:t>, 2018, p. 127)</a:t>
          </a:r>
        </a:p>
      </dgm:t>
    </dgm:pt>
    <dgm:pt modelId="{56FE41FA-819D-453B-A753-2061238A3D12}" type="parTrans" cxnId="{E49F0F03-CC05-49E9-B640-4395B95E6158}">
      <dgm:prSet/>
      <dgm:spPr/>
      <dgm:t>
        <a:bodyPr/>
        <a:lstStyle/>
        <a:p>
          <a:endParaRPr lang="en-US">
            <a:latin typeface="Arial Nova Cond Light" panose="020B0306020202020204" pitchFamily="34" charset="0"/>
          </a:endParaRPr>
        </a:p>
      </dgm:t>
    </dgm:pt>
    <dgm:pt modelId="{2A4A8928-7B0B-462D-A405-EDA5890080A8}" type="sibTrans" cxnId="{E49F0F03-CC05-49E9-B640-4395B95E6158}">
      <dgm:prSet/>
      <dgm:spPr/>
      <dgm:t>
        <a:bodyPr/>
        <a:lstStyle/>
        <a:p>
          <a:endParaRPr lang="en-US">
            <a:latin typeface="Arial Nova Cond Light" panose="020B0306020202020204" pitchFamily="34" charset="0"/>
          </a:endParaRPr>
        </a:p>
      </dgm:t>
    </dgm:pt>
    <dgm:pt modelId="{E47D1109-25B7-4A71-B0C8-B20F5CDE15C7}" type="pres">
      <dgm:prSet presAssocID="{9A5FC27F-5D1D-4926-9EF1-30078B1D97B0}" presName="vert0" presStyleCnt="0">
        <dgm:presLayoutVars>
          <dgm:dir/>
          <dgm:animOne val="branch"/>
          <dgm:animLvl val="lvl"/>
        </dgm:presLayoutVars>
      </dgm:prSet>
      <dgm:spPr/>
    </dgm:pt>
    <dgm:pt modelId="{36E491DC-800C-4973-8F9E-93D082667062}" type="pres">
      <dgm:prSet presAssocID="{14A3EF71-3891-477C-A4E9-D15DDA540709}" presName="thickLine" presStyleLbl="alignNode1" presStyleIdx="0" presStyleCnt="2"/>
      <dgm:spPr/>
    </dgm:pt>
    <dgm:pt modelId="{2A1DA6BC-4D86-494B-9EA6-9197DB5BB956}" type="pres">
      <dgm:prSet presAssocID="{14A3EF71-3891-477C-A4E9-D15DDA540709}" presName="horz1" presStyleCnt="0"/>
      <dgm:spPr/>
    </dgm:pt>
    <dgm:pt modelId="{F6E96512-7096-4E78-9232-E119215ECCC9}" type="pres">
      <dgm:prSet presAssocID="{14A3EF71-3891-477C-A4E9-D15DDA540709}" presName="tx1" presStyleLbl="revTx" presStyleIdx="0" presStyleCnt="2" custScaleY="344083" custLinFactNeighborX="98" custLinFactNeighborY="-2020"/>
      <dgm:spPr/>
    </dgm:pt>
    <dgm:pt modelId="{D602B32D-AF87-488B-9A60-FA70EAD82CEC}" type="pres">
      <dgm:prSet presAssocID="{14A3EF71-3891-477C-A4E9-D15DDA540709}" presName="vert1" presStyleCnt="0"/>
      <dgm:spPr/>
    </dgm:pt>
    <dgm:pt modelId="{5808057A-5835-47E1-BA50-EB212FF3D162}" type="pres">
      <dgm:prSet presAssocID="{B6FFE5A2-3E94-487E-9BBA-10CD1F9A4B98}" presName="thickLine" presStyleLbl="alignNode1" presStyleIdx="1" presStyleCnt="2"/>
      <dgm:spPr/>
    </dgm:pt>
    <dgm:pt modelId="{92B6530D-A02F-4381-AA57-7FC2770BBE3A}" type="pres">
      <dgm:prSet presAssocID="{B6FFE5A2-3E94-487E-9BBA-10CD1F9A4B98}" presName="horz1" presStyleCnt="0"/>
      <dgm:spPr/>
    </dgm:pt>
    <dgm:pt modelId="{E674AE19-259B-4DAF-8A31-0D4C83B547FC}" type="pres">
      <dgm:prSet presAssocID="{B6FFE5A2-3E94-487E-9BBA-10CD1F9A4B98}" presName="tx1" presStyleLbl="revTx" presStyleIdx="1" presStyleCnt="2"/>
      <dgm:spPr/>
    </dgm:pt>
    <dgm:pt modelId="{D2F61C7F-B3A6-4F9E-8EAA-94AF9E6E7BFE}" type="pres">
      <dgm:prSet presAssocID="{B6FFE5A2-3E94-487E-9BBA-10CD1F9A4B98}" presName="vert1" presStyleCnt="0"/>
      <dgm:spPr/>
    </dgm:pt>
  </dgm:ptLst>
  <dgm:cxnLst>
    <dgm:cxn modelId="{E49F0F03-CC05-49E9-B640-4395B95E6158}" srcId="{9A5FC27F-5D1D-4926-9EF1-30078B1D97B0}" destId="{B6FFE5A2-3E94-487E-9BBA-10CD1F9A4B98}" srcOrd="1" destOrd="0" parTransId="{56FE41FA-819D-453B-A753-2061238A3D12}" sibTransId="{2A4A8928-7B0B-462D-A405-EDA5890080A8}"/>
    <dgm:cxn modelId="{3412BC2B-FFD4-473F-9239-82B1CA88F9F8}" type="presOf" srcId="{14A3EF71-3891-477C-A4E9-D15DDA540709}" destId="{F6E96512-7096-4E78-9232-E119215ECCC9}" srcOrd="0" destOrd="0" presId="urn:microsoft.com/office/officeart/2008/layout/LinedList"/>
    <dgm:cxn modelId="{E49ACA4F-E863-4D9B-BD56-01FBAF5F26E4}" srcId="{9A5FC27F-5D1D-4926-9EF1-30078B1D97B0}" destId="{14A3EF71-3891-477C-A4E9-D15DDA540709}" srcOrd="0" destOrd="0" parTransId="{3F7632A9-74BA-4359-B4A1-37E12176FEE8}" sibTransId="{D3CED16D-B91F-4AF9-9501-C20AFFBB7688}"/>
    <dgm:cxn modelId="{3367F18A-D1A8-41EE-B083-A4DA87E86745}" type="presOf" srcId="{9A5FC27F-5D1D-4926-9EF1-30078B1D97B0}" destId="{E47D1109-25B7-4A71-B0C8-B20F5CDE15C7}" srcOrd="0" destOrd="0" presId="urn:microsoft.com/office/officeart/2008/layout/LinedList"/>
    <dgm:cxn modelId="{486F6BD2-0693-41F5-AA1C-A4D2BA2FAB52}" type="presOf" srcId="{B6FFE5A2-3E94-487E-9BBA-10CD1F9A4B98}" destId="{E674AE19-259B-4DAF-8A31-0D4C83B547FC}" srcOrd="0" destOrd="0" presId="urn:microsoft.com/office/officeart/2008/layout/LinedList"/>
    <dgm:cxn modelId="{562ED6F2-2949-4C7F-9FE5-483AD3285CBC}" type="presParOf" srcId="{E47D1109-25B7-4A71-B0C8-B20F5CDE15C7}" destId="{36E491DC-800C-4973-8F9E-93D082667062}" srcOrd="0" destOrd="0" presId="urn:microsoft.com/office/officeart/2008/layout/LinedList"/>
    <dgm:cxn modelId="{2BBCA13E-F746-448E-8E76-055996E1C7E8}" type="presParOf" srcId="{E47D1109-25B7-4A71-B0C8-B20F5CDE15C7}" destId="{2A1DA6BC-4D86-494B-9EA6-9197DB5BB956}" srcOrd="1" destOrd="0" presId="urn:microsoft.com/office/officeart/2008/layout/LinedList"/>
    <dgm:cxn modelId="{9975F28D-CD2D-4AAF-BCF5-E8ED8C0A32DE}" type="presParOf" srcId="{2A1DA6BC-4D86-494B-9EA6-9197DB5BB956}" destId="{F6E96512-7096-4E78-9232-E119215ECCC9}" srcOrd="0" destOrd="0" presId="urn:microsoft.com/office/officeart/2008/layout/LinedList"/>
    <dgm:cxn modelId="{B843E323-355D-4128-B862-A315037B198C}" type="presParOf" srcId="{2A1DA6BC-4D86-494B-9EA6-9197DB5BB956}" destId="{D602B32D-AF87-488B-9A60-FA70EAD82CEC}" srcOrd="1" destOrd="0" presId="urn:microsoft.com/office/officeart/2008/layout/LinedList"/>
    <dgm:cxn modelId="{53DB9D51-3DCB-4C7F-BDD9-0129B9CDD57D}" type="presParOf" srcId="{E47D1109-25B7-4A71-B0C8-B20F5CDE15C7}" destId="{5808057A-5835-47E1-BA50-EB212FF3D162}" srcOrd="2" destOrd="0" presId="urn:microsoft.com/office/officeart/2008/layout/LinedList"/>
    <dgm:cxn modelId="{AF34B6F2-D6E6-40AA-A0D6-BCCD6060CD8B}" type="presParOf" srcId="{E47D1109-25B7-4A71-B0C8-B20F5CDE15C7}" destId="{92B6530D-A02F-4381-AA57-7FC2770BBE3A}" srcOrd="3" destOrd="0" presId="urn:microsoft.com/office/officeart/2008/layout/LinedList"/>
    <dgm:cxn modelId="{B13AB8ED-97F3-49FB-ABFB-757C7346002D}" type="presParOf" srcId="{92B6530D-A02F-4381-AA57-7FC2770BBE3A}" destId="{E674AE19-259B-4DAF-8A31-0D4C83B547FC}" srcOrd="0" destOrd="0" presId="urn:microsoft.com/office/officeart/2008/layout/LinedList"/>
    <dgm:cxn modelId="{600D8866-9774-496C-86EF-44547F8DC85F}" type="presParOf" srcId="{92B6530D-A02F-4381-AA57-7FC2770BBE3A}" destId="{D2F61C7F-B3A6-4F9E-8EAA-94AF9E6E7BF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0FA9B6-0573-4AA3-B45E-2AA47765FBA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CDCB262-6B74-482F-9BB5-C1976FAFF8AE}">
      <dgm:prSet/>
      <dgm:spPr/>
      <dgm:t>
        <a:bodyPr/>
        <a:lstStyle/>
        <a:p>
          <a:r>
            <a:rPr lang="en-US" dirty="0">
              <a:latin typeface="Arial Nova Cond Light" panose="020B0306020202020204" pitchFamily="34" charset="0"/>
            </a:rPr>
            <a:t>like an open resource – free to access, openly licensed</a:t>
          </a:r>
        </a:p>
      </dgm:t>
    </dgm:pt>
    <dgm:pt modelId="{A2C3CD80-4F2B-472C-809D-1F7E7275D424}" type="parTrans" cxnId="{0785D947-2939-460A-8A3B-35785374F988}">
      <dgm:prSet/>
      <dgm:spPr/>
      <dgm:t>
        <a:bodyPr/>
        <a:lstStyle/>
        <a:p>
          <a:endParaRPr lang="en-US"/>
        </a:p>
      </dgm:t>
    </dgm:pt>
    <dgm:pt modelId="{0902E813-C315-4525-AD13-885DB1051BD8}" type="sibTrans" cxnId="{0785D947-2939-460A-8A3B-35785374F988}">
      <dgm:prSet/>
      <dgm:spPr/>
      <dgm:t>
        <a:bodyPr/>
        <a:lstStyle/>
        <a:p>
          <a:endParaRPr lang="en-US"/>
        </a:p>
      </dgm:t>
    </dgm:pt>
    <dgm:pt modelId="{6559BCF8-4951-4F67-AE23-2858FB94A8A1}">
      <dgm:prSet custT="1"/>
      <dgm:spPr/>
      <dgm:t>
        <a:bodyPr/>
        <a:lstStyle/>
        <a:p>
          <a:r>
            <a:rPr lang="en-US" sz="3200" dirty="0">
              <a:latin typeface="Arial Nova Cond Light" panose="020B0306020202020204" pitchFamily="34" charset="0"/>
            </a:rPr>
            <a:t>like an open course – free* to </a:t>
          </a:r>
          <a:r>
            <a:rPr lang="en-US" sz="3200" dirty="0" err="1">
              <a:latin typeface="Arial Nova Cond Light" panose="020B0306020202020204" pitchFamily="34" charset="0"/>
            </a:rPr>
            <a:t>enrol</a:t>
          </a:r>
          <a:r>
            <a:rPr lang="en-US" sz="3200" dirty="0">
              <a:latin typeface="Arial Nova Cond Light" panose="020B0306020202020204" pitchFamily="34" charset="0"/>
            </a:rPr>
            <a:t> and study </a:t>
          </a:r>
          <a:r>
            <a:rPr lang="en-US" sz="2000" dirty="0">
              <a:latin typeface="Arial Nova Cond Light" panose="020B0306020202020204" pitchFamily="34" charset="0"/>
            </a:rPr>
            <a:t>(*conditions apply)</a:t>
          </a:r>
          <a:endParaRPr lang="en-US" sz="3200" dirty="0">
            <a:latin typeface="Arial Nova Cond Light" panose="020B0306020202020204" pitchFamily="34" charset="0"/>
          </a:endParaRPr>
        </a:p>
      </dgm:t>
    </dgm:pt>
    <dgm:pt modelId="{DBB7B116-1B7C-48AE-9EB6-364FD6342B5B}" type="parTrans" cxnId="{8BF6F6AF-F195-496B-94D1-880B0F9A7212}">
      <dgm:prSet/>
      <dgm:spPr/>
      <dgm:t>
        <a:bodyPr/>
        <a:lstStyle/>
        <a:p>
          <a:endParaRPr lang="en-US"/>
        </a:p>
      </dgm:t>
    </dgm:pt>
    <dgm:pt modelId="{BD068D3E-9715-4EFC-881C-2690FB37DA96}" type="sibTrans" cxnId="{8BF6F6AF-F195-496B-94D1-880B0F9A7212}">
      <dgm:prSet/>
      <dgm:spPr/>
      <dgm:t>
        <a:bodyPr/>
        <a:lstStyle/>
        <a:p>
          <a:endParaRPr lang="en-US"/>
        </a:p>
      </dgm:t>
    </dgm:pt>
    <dgm:pt modelId="{2986B5EA-3FA3-43E0-8764-09B656FB02B3}">
      <dgm:prSet/>
      <dgm:spPr/>
      <dgm:t>
        <a:bodyPr/>
        <a:lstStyle/>
        <a:p>
          <a:r>
            <a:rPr lang="en-US" dirty="0">
              <a:latin typeface="Arial Nova Cond Light" panose="020B0306020202020204" pitchFamily="34" charset="0"/>
            </a:rPr>
            <a:t>like an open university</a:t>
          </a:r>
        </a:p>
      </dgm:t>
    </dgm:pt>
    <dgm:pt modelId="{CAC00610-44F2-49D0-981F-CE170D18684F}" type="parTrans" cxnId="{560C4133-8BFB-4C63-A2A5-8A395E0F35C4}">
      <dgm:prSet/>
      <dgm:spPr/>
      <dgm:t>
        <a:bodyPr/>
        <a:lstStyle/>
        <a:p>
          <a:endParaRPr lang="en-US"/>
        </a:p>
      </dgm:t>
    </dgm:pt>
    <dgm:pt modelId="{F57E213C-1466-441A-9D0D-36E612AB2A0B}" type="sibTrans" cxnId="{560C4133-8BFB-4C63-A2A5-8A395E0F35C4}">
      <dgm:prSet/>
      <dgm:spPr/>
      <dgm:t>
        <a:bodyPr/>
        <a:lstStyle/>
        <a:p>
          <a:endParaRPr lang="en-US"/>
        </a:p>
      </dgm:t>
    </dgm:pt>
    <dgm:pt modelId="{964C4A4D-A0EE-41D5-B17A-4B31656E79C2}">
      <dgm:prSet/>
      <dgm:spPr/>
      <dgm:t>
        <a:bodyPr/>
        <a:lstStyle/>
        <a:p>
          <a:r>
            <a:rPr lang="en-US" dirty="0">
              <a:latin typeface="Arial Nova Cond Light" panose="020B0306020202020204" pitchFamily="34" charset="0"/>
            </a:rPr>
            <a:t>as a practice – a way of being or an orientation towards work/learning/teaching</a:t>
          </a:r>
        </a:p>
      </dgm:t>
    </dgm:pt>
    <dgm:pt modelId="{0EF9B131-85B7-435F-BF55-1398CF855297}" type="parTrans" cxnId="{FDE417DB-EAA6-498C-A3E0-D11BD8881FF4}">
      <dgm:prSet/>
      <dgm:spPr/>
      <dgm:t>
        <a:bodyPr/>
        <a:lstStyle/>
        <a:p>
          <a:endParaRPr lang="en-US"/>
        </a:p>
      </dgm:t>
    </dgm:pt>
    <dgm:pt modelId="{ADC2531B-BD1B-4CB2-8D28-7ECF1427DBB6}" type="sibTrans" cxnId="{FDE417DB-EAA6-498C-A3E0-D11BD8881FF4}">
      <dgm:prSet/>
      <dgm:spPr/>
      <dgm:t>
        <a:bodyPr/>
        <a:lstStyle/>
        <a:p>
          <a:endParaRPr lang="en-US"/>
        </a:p>
      </dgm:t>
    </dgm:pt>
    <dgm:pt modelId="{5A92B80F-9284-4E96-A1A6-7A8B3ADECAEC}" type="pres">
      <dgm:prSet presAssocID="{E40FA9B6-0573-4AA3-B45E-2AA47765FBA2}" presName="linear" presStyleCnt="0">
        <dgm:presLayoutVars>
          <dgm:animLvl val="lvl"/>
          <dgm:resizeHandles val="exact"/>
        </dgm:presLayoutVars>
      </dgm:prSet>
      <dgm:spPr/>
    </dgm:pt>
    <dgm:pt modelId="{969ED5E1-8C79-4CD4-8D77-39A992137178}" type="pres">
      <dgm:prSet presAssocID="{CCDCB262-6B74-482F-9BB5-C1976FAFF8AE}" presName="parentText" presStyleLbl="node1" presStyleIdx="0" presStyleCnt="4">
        <dgm:presLayoutVars>
          <dgm:chMax val="0"/>
          <dgm:bulletEnabled val="1"/>
        </dgm:presLayoutVars>
      </dgm:prSet>
      <dgm:spPr/>
    </dgm:pt>
    <dgm:pt modelId="{0A5B7CCA-C5BB-4AE6-92C0-C7FF1CB331E5}" type="pres">
      <dgm:prSet presAssocID="{0902E813-C315-4525-AD13-885DB1051BD8}" presName="spacer" presStyleCnt="0"/>
      <dgm:spPr/>
    </dgm:pt>
    <dgm:pt modelId="{2A0049F7-6FD0-4DF8-9EBD-CE3701EDDFE4}" type="pres">
      <dgm:prSet presAssocID="{6559BCF8-4951-4F67-AE23-2858FB94A8A1}" presName="parentText" presStyleLbl="node1" presStyleIdx="1" presStyleCnt="4">
        <dgm:presLayoutVars>
          <dgm:chMax val="0"/>
          <dgm:bulletEnabled val="1"/>
        </dgm:presLayoutVars>
      </dgm:prSet>
      <dgm:spPr/>
    </dgm:pt>
    <dgm:pt modelId="{25C2FB49-833F-4A5B-B377-D564CCA1BAD2}" type="pres">
      <dgm:prSet presAssocID="{BD068D3E-9715-4EFC-881C-2690FB37DA96}" presName="spacer" presStyleCnt="0"/>
      <dgm:spPr/>
    </dgm:pt>
    <dgm:pt modelId="{4AB9386F-0800-4C3B-80BE-011193734117}" type="pres">
      <dgm:prSet presAssocID="{2986B5EA-3FA3-43E0-8764-09B656FB02B3}" presName="parentText" presStyleLbl="node1" presStyleIdx="2" presStyleCnt="4">
        <dgm:presLayoutVars>
          <dgm:chMax val="0"/>
          <dgm:bulletEnabled val="1"/>
        </dgm:presLayoutVars>
      </dgm:prSet>
      <dgm:spPr/>
    </dgm:pt>
    <dgm:pt modelId="{0E4D4B12-B916-47C8-8F13-7138F597A32D}" type="pres">
      <dgm:prSet presAssocID="{F57E213C-1466-441A-9D0D-36E612AB2A0B}" presName="spacer" presStyleCnt="0"/>
      <dgm:spPr/>
    </dgm:pt>
    <dgm:pt modelId="{A15F552F-30EF-4DA9-9E73-03E8A69B91ED}" type="pres">
      <dgm:prSet presAssocID="{964C4A4D-A0EE-41D5-B17A-4B31656E79C2}" presName="parentText" presStyleLbl="node1" presStyleIdx="3" presStyleCnt="4">
        <dgm:presLayoutVars>
          <dgm:chMax val="0"/>
          <dgm:bulletEnabled val="1"/>
        </dgm:presLayoutVars>
      </dgm:prSet>
      <dgm:spPr/>
    </dgm:pt>
  </dgm:ptLst>
  <dgm:cxnLst>
    <dgm:cxn modelId="{560C4133-8BFB-4C63-A2A5-8A395E0F35C4}" srcId="{E40FA9B6-0573-4AA3-B45E-2AA47765FBA2}" destId="{2986B5EA-3FA3-43E0-8764-09B656FB02B3}" srcOrd="2" destOrd="0" parTransId="{CAC00610-44F2-49D0-981F-CE170D18684F}" sibTransId="{F57E213C-1466-441A-9D0D-36E612AB2A0B}"/>
    <dgm:cxn modelId="{36DCC33A-2A8C-4AE7-B3DD-42B43746B7AC}" type="presOf" srcId="{2986B5EA-3FA3-43E0-8764-09B656FB02B3}" destId="{4AB9386F-0800-4C3B-80BE-011193734117}" srcOrd="0" destOrd="0" presId="urn:microsoft.com/office/officeart/2005/8/layout/vList2"/>
    <dgm:cxn modelId="{CA969945-02E6-4F2C-9CEC-EE46CEA50A67}" type="presOf" srcId="{964C4A4D-A0EE-41D5-B17A-4B31656E79C2}" destId="{A15F552F-30EF-4DA9-9E73-03E8A69B91ED}" srcOrd="0" destOrd="0" presId="urn:microsoft.com/office/officeart/2005/8/layout/vList2"/>
    <dgm:cxn modelId="{0785D947-2939-460A-8A3B-35785374F988}" srcId="{E40FA9B6-0573-4AA3-B45E-2AA47765FBA2}" destId="{CCDCB262-6B74-482F-9BB5-C1976FAFF8AE}" srcOrd="0" destOrd="0" parTransId="{A2C3CD80-4F2B-472C-809D-1F7E7275D424}" sibTransId="{0902E813-C315-4525-AD13-885DB1051BD8}"/>
    <dgm:cxn modelId="{A9B2E84A-EBE7-416D-8B61-58A0FD00C715}" type="presOf" srcId="{E40FA9B6-0573-4AA3-B45E-2AA47765FBA2}" destId="{5A92B80F-9284-4E96-A1A6-7A8B3ADECAEC}" srcOrd="0" destOrd="0" presId="urn:microsoft.com/office/officeart/2005/8/layout/vList2"/>
    <dgm:cxn modelId="{163A1298-75CA-4690-A70A-069D75D67750}" type="presOf" srcId="{6559BCF8-4951-4F67-AE23-2858FB94A8A1}" destId="{2A0049F7-6FD0-4DF8-9EBD-CE3701EDDFE4}" srcOrd="0" destOrd="0" presId="urn:microsoft.com/office/officeart/2005/8/layout/vList2"/>
    <dgm:cxn modelId="{EA4FAAA2-71EB-44A1-BD80-BE00616AC460}" type="presOf" srcId="{CCDCB262-6B74-482F-9BB5-C1976FAFF8AE}" destId="{969ED5E1-8C79-4CD4-8D77-39A992137178}" srcOrd="0" destOrd="0" presId="urn:microsoft.com/office/officeart/2005/8/layout/vList2"/>
    <dgm:cxn modelId="{8BF6F6AF-F195-496B-94D1-880B0F9A7212}" srcId="{E40FA9B6-0573-4AA3-B45E-2AA47765FBA2}" destId="{6559BCF8-4951-4F67-AE23-2858FB94A8A1}" srcOrd="1" destOrd="0" parTransId="{DBB7B116-1B7C-48AE-9EB6-364FD6342B5B}" sibTransId="{BD068D3E-9715-4EFC-881C-2690FB37DA96}"/>
    <dgm:cxn modelId="{FDE417DB-EAA6-498C-A3E0-D11BD8881FF4}" srcId="{E40FA9B6-0573-4AA3-B45E-2AA47765FBA2}" destId="{964C4A4D-A0EE-41D5-B17A-4B31656E79C2}" srcOrd="3" destOrd="0" parTransId="{0EF9B131-85B7-435F-BF55-1398CF855297}" sibTransId="{ADC2531B-BD1B-4CB2-8D28-7ECF1427DBB6}"/>
    <dgm:cxn modelId="{53720369-8D1A-431D-BBEB-CBF7A1F104C2}" type="presParOf" srcId="{5A92B80F-9284-4E96-A1A6-7A8B3ADECAEC}" destId="{969ED5E1-8C79-4CD4-8D77-39A992137178}" srcOrd="0" destOrd="0" presId="urn:microsoft.com/office/officeart/2005/8/layout/vList2"/>
    <dgm:cxn modelId="{EED26470-2A96-4046-8EE6-19BAD8CC5F54}" type="presParOf" srcId="{5A92B80F-9284-4E96-A1A6-7A8B3ADECAEC}" destId="{0A5B7CCA-C5BB-4AE6-92C0-C7FF1CB331E5}" srcOrd="1" destOrd="0" presId="urn:microsoft.com/office/officeart/2005/8/layout/vList2"/>
    <dgm:cxn modelId="{5CBEF3F3-BBB6-4A0E-ABC9-E1E2BA8DF75D}" type="presParOf" srcId="{5A92B80F-9284-4E96-A1A6-7A8B3ADECAEC}" destId="{2A0049F7-6FD0-4DF8-9EBD-CE3701EDDFE4}" srcOrd="2" destOrd="0" presId="urn:microsoft.com/office/officeart/2005/8/layout/vList2"/>
    <dgm:cxn modelId="{848FDDAE-3245-448A-BAD4-43151D0A7BFD}" type="presParOf" srcId="{5A92B80F-9284-4E96-A1A6-7A8B3ADECAEC}" destId="{25C2FB49-833F-4A5B-B377-D564CCA1BAD2}" srcOrd="3" destOrd="0" presId="urn:microsoft.com/office/officeart/2005/8/layout/vList2"/>
    <dgm:cxn modelId="{0D5909F0-441B-405F-87E4-D3C8B800C1ED}" type="presParOf" srcId="{5A92B80F-9284-4E96-A1A6-7A8B3ADECAEC}" destId="{4AB9386F-0800-4C3B-80BE-011193734117}" srcOrd="4" destOrd="0" presId="urn:microsoft.com/office/officeart/2005/8/layout/vList2"/>
    <dgm:cxn modelId="{CA60B100-DEAA-4392-A53E-E29B24C1EEC7}" type="presParOf" srcId="{5A92B80F-9284-4E96-A1A6-7A8B3ADECAEC}" destId="{0E4D4B12-B916-47C8-8F13-7138F597A32D}" srcOrd="5" destOrd="0" presId="urn:microsoft.com/office/officeart/2005/8/layout/vList2"/>
    <dgm:cxn modelId="{2A5620A1-D6F6-43BC-A63D-2BE2429F974D}" type="presParOf" srcId="{5A92B80F-9284-4E96-A1A6-7A8B3ADECAEC}" destId="{A15F552F-30EF-4DA9-9E73-03E8A69B91E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56BA96-0529-4E14-BD41-13B91ECCD91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2836614A-712F-4EB6-8E96-55E2E8FDF739}">
      <dgm:prSet/>
      <dgm:spPr/>
      <dgm:t>
        <a:bodyPr/>
        <a:lstStyle/>
        <a:p>
          <a:r>
            <a:rPr lang="en-US" dirty="0">
              <a:latin typeface="Arial Nova Cond Light" panose="020B0306020202020204" pitchFamily="34" charset="0"/>
            </a:rPr>
            <a:t>Enhancing educational practice, ‘sharing the burden of innovation’, connecting participants to widen conversation</a:t>
          </a:r>
        </a:p>
      </dgm:t>
    </dgm:pt>
    <dgm:pt modelId="{C6CC6B61-8867-47EB-A741-A4FFF1C1632E}" type="parTrans" cxnId="{6CD460E1-1D43-4028-ACFA-D57DC0204A3A}">
      <dgm:prSet/>
      <dgm:spPr/>
      <dgm:t>
        <a:bodyPr/>
        <a:lstStyle/>
        <a:p>
          <a:endParaRPr lang="en-US">
            <a:latin typeface="Arial Nova Cond Light" panose="020B0306020202020204" pitchFamily="34" charset="0"/>
          </a:endParaRPr>
        </a:p>
      </dgm:t>
    </dgm:pt>
    <dgm:pt modelId="{DFD5D69D-F0C2-4C36-9DA7-F6BA1510600E}" type="sibTrans" cxnId="{6CD460E1-1D43-4028-ACFA-D57DC0204A3A}">
      <dgm:prSet/>
      <dgm:spPr/>
      <dgm:t>
        <a:bodyPr/>
        <a:lstStyle/>
        <a:p>
          <a:endParaRPr lang="en-US">
            <a:latin typeface="Arial Nova Cond Light" panose="020B0306020202020204" pitchFamily="34" charset="0"/>
          </a:endParaRPr>
        </a:p>
      </dgm:t>
    </dgm:pt>
    <dgm:pt modelId="{85212577-2D95-40ED-9082-62134BA1233E}">
      <dgm:prSet/>
      <dgm:spPr/>
      <dgm:t>
        <a:bodyPr/>
        <a:lstStyle/>
        <a:p>
          <a:r>
            <a:rPr lang="en-US" dirty="0">
              <a:latin typeface="Arial Nova Cond Light" panose="020B0306020202020204" pitchFamily="34" charset="0"/>
            </a:rPr>
            <a:t>Social justice and inclusion, supporting international development, through increased access, cost savings</a:t>
          </a:r>
        </a:p>
      </dgm:t>
    </dgm:pt>
    <dgm:pt modelId="{4848E95C-58B2-41B1-B9DF-DB60FC1D1E0E}" type="parTrans" cxnId="{F91CB6B6-B442-4AFA-972B-2E7E68D7C485}">
      <dgm:prSet/>
      <dgm:spPr/>
      <dgm:t>
        <a:bodyPr/>
        <a:lstStyle/>
        <a:p>
          <a:endParaRPr lang="en-US">
            <a:latin typeface="Arial Nova Cond Light" panose="020B0306020202020204" pitchFamily="34" charset="0"/>
          </a:endParaRPr>
        </a:p>
      </dgm:t>
    </dgm:pt>
    <dgm:pt modelId="{84B830A8-DD82-4483-B079-5DC99F459F1D}" type="sibTrans" cxnId="{F91CB6B6-B442-4AFA-972B-2E7E68D7C485}">
      <dgm:prSet/>
      <dgm:spPr/>
      <dgm:t>
        <a:bodyPr/>
        <a:lstStyle/>
        <a:p>
          <a:endParaRPr lang="en-US">
            <a:latin typeface="Arial Nova Cond Light" panose="020B0306020202020204" pitchFamily="34" charset="0"/>
          </a:endParaRPr>
        </a:p>
      </dgm:t>
    </dgm:pt>
    <dgm:pt modelId="{D34E2D71-D142-42AB-9AF1-30F67980A557}">
      <dgm:prSet custT="1"/>
      <dgm:spPr/>
      <dgm:t>
        <a:bodyPr/>
        <a:lstStyle/>
        <a:p>
          <a:r>
            <a:rPr lang="en-US" sz="3400" dirty="0">
              <a:latin typeface="Arial Nova Cond Light" panose="020B0306020202020204" pitchFamily="34" charset="0"/>
            </a:rPr>
            <a:t>Knowledge as a public good rather than commodity* </a:t>
          </a:r>
          <a:r>
            <a:rPr lang="en-US" sz="2800" dirty="0">
              <a:latin typeface="Arial Nova Cond Light" panose="020B0306020202020204" pitchFamily="34" charset="0"/>
            </a:rPr>
            <a:t>(*conditions apply)</a:t>
          </a:r>
          <a:endParaRPr lang="en-US" sz="3400" dirty="0">
            <a:latin typeface="Arial Nova Cond Light" panose="020B0306020202020204" pitchFamily="34" charset="0"/>
          </a:endParaRPr>
        </a:p>
      </dgm:t>
    </dgm:pt>
    <dgm:pt modelId="{E4BED5DC-7A67-47D5-9D87-4DFB381C6855}" type="parTrans" cxnId="{D964FAEE-F38F-4EF4-A759-171454522645}">
      <dgm:prSet/>
      <dgm:spPr/>
      <dgm:t>
        <a:bodyPr/>
        <a:lstStyle/>
        <a:p>
          <a:endParaRPr lang="en-US">
            <a:latin typeface="Arial Nova Cond Light" panose="020B0306020202020204" pitchFamily="34" charset="0"/>
          </a:endParaRPr>
        </a:p>
      </dgm:t>
    </dgm:pt>
    <dgm:pt modelId="{7A4F01BF-8DBF-4255-98E1-954B6A361D8D}" type="sibTrans" cxnId="{D964FAEE-F38F-4EF4-A759-171454522645}">
      <dgm:prSet/>
      <dgm:spPr/>
      <dgm:t>
        <a:bodyPr/>
        <a:lstStyle/>
        <a:p>
          <a:endParaRPr lang="en-US">
            <a:latin typeface="Arial Nova Cond Light" panose="020B0306020202020204" pitchFamily="34" charset="0"/>
          </a:endParaRPr>
        </a:p>
      </dgm:t>
    </dgm:pt>
    <dgm:pt modelId="{2A7CD1A7-DAA6-4E9C-84C8-158306ADE419}" type="pres">
      <dgm:prSet presAssocID="{A256BA96-0529-4E14-BD41-13B91ECCD91F}" presName="vert0" presStyleCnt="0">
        <dgm:presLayoutVars>
          <dgm:dir/>
          <dgm:animOne val="branch"/>
          <dgm:animLvl val="lvl"/>
        </dgm:presLayoutVars>
      </dgm:prSet>
      <dgm:spPr/>
    </dgm:pt>
    <dgm:pt modelId="{6CF487BF-709C-4CB1-8130-CEBB8FEE86D6}" type="pres">
      <dgm:prSet presAssocID="{2836614A-712F-4EB6-8E96-55E2E8FDF739}" presName="thickLine" presStyleLbl="alignNode1" presStyleIdx="0" presStyleCnt="3"/>
      <dgm:spPr/>
    </dgm:pt>
    <dgm:pt modelId="{FCED84FD-CD51-491B-BEDB-6D9D8319A9CF}" type="pres">
      <dgm:prSet presAssocID="{2836614A-712F-4EB6-8E96-55E2E8FDF739}" presName="horz1" presStyleCnt="0"/>
      <dgm:spPr/>
    </dgm:pt>
    <dgm:pt modelId="{0362CAF5-D43A-4F59-9F46-34E5E1AD4053}" type="pres">
      <dgm:prSet presAssocID="{2836614A-712F-4EB6-8E96-55E2E8FDF739}" presName="tx1" presStyleLbl="revTx" presStyleIdx="0" presStyleCnt="3"/>
      <dgm:spPr/>
    </dgm:pt>
    <dgm:pt modelId="{D0782585-5BCC-4839-A15B-4C7CDD70A060}" type="pres">
      <dgm:prSet presAssocID="{2836614A-712F-4EB6-8E96-55E2E8FDF739}" presName="vert1" presStyleCnt="0"/>
      <dgm:spPr/>
    </dgm:pt>
    <dgm:pt modelId="{C169FB3D-5F8E-4BE9-AEEE-0F080F7E7F47}" type="pres">
      <dgm:prSet presAssocID="{85212577-2D95-40ED-9082-62134BA1233E}" presName="thickLine" presStyleLbl="alignNode1" presStyleIdx="1" presStyleCnt="3"/>
      <dgm:spPr/>
    </dgm:pt>
    <dgm:pt modelId="{0C0A35C4-B12B-4198-9394-27E24AC27AFD}" type="pres">
      <dgm:prSet presAssocID="{85212577-2D95-40ED-9082-62134BA1233E}" presName="horz1" presStyleCnt="0"/>
      <dgm:spPr/>
    </dgm:pt>
    <dgm:pt modelId="{8EAFCB72-EC24-4DC8-AAE2-96D8DF4BDB02}" type="pres">
      <dgm:prSet presAssocID="{85212577-2D95-40ED-9082-62134BA1233E}" presName="tx1" presStyleLbl="revTx" presStyleIdx="1" presStyleCnt="3"/>
      <dgm:spPr/>
    </dgm:pt>
    <dgm:pt modelId="{90E86815-2605-4305-8842-72F187FB09C9}" type="pres">
      <dgm:prSet presAssocID="{85212577-2D95-40ED-9082-62134BA1233E}" presName="vert1" presStyleCnt="0"/>
      <dgm:spPr/>
    </dgm:pt>
    <dgm:pt modelId="{215DC727-2C56-46FB-BCD7-BA0650B25973}" type="pres">
      <dgm:prSet presAssocID="{D34E2D71-D142-42AB-9AF1-30F67980A557}" presName="thickLine" presStyleLbl="alignNode1" presStyleIdx="2" presStyleCnt="3"/>
      <dgm:spPr/>
    </dgm:pt>
    <dgm:pt modelId="{E5B84342-35B1-43A2-BEF6-549B2DA360BE}" type="pres">
      <dgm:prSet presAssocID="{D34E2D71-D142-42AB-9AF1-30F67980A557}" presName="horz1" presStyleCnt="0"/>
      <dgm:spPr/>
    </dgm:pt>
    <dgm:pt modelId="{BCF6CCA5-8E41-414C-83AE-3214E7704A43}" type="pres">
      <dgm:prSet presAssocID="{D34E2D71-D142-42AB-9AF1-30F67980A557}" presName="tx1" presStyleLbl="revTx" presStyleIdx="2" presStyleCnt="3"/>
      <dgm:spPr/>
    </dgm:pt>
    <dgm:pt modelId="{BE46CD75-9CB3-4395-8E77-427580939A3E}" type="pres">
      <dgm:prSet presAssocID="{D34E2D71-D142-42AB-9AF1-30F67980A557}" presName="vert1" presStyleCnt="0"/>
      <dgm:spPr/>
    </dgm:pt>
  </dgm:ptLst>
  <dgm:cxnLst>
    <dgm:cxn modelId="{C2B52418-AE71-4DD2-B311-B379AC07E116}" type="presOf" srcId="{D34E2D71-D142-42AB-9AF1-30F67980A557}" destId="{BCF6CCA5-8E41-414C-83AE-3214E7704A43}" srcOrd="0" destOrd="0" presId="urn:microsoft.com/office/officeart/2008/layout/LinedList"/>
    <dgm:cxn modelId="{869E3F27-7A5F-409E-A271-A317E673B140}" type="presOf" srcId="{85212577-2D95-40ED-9082-62134BA1233E}" destId="{8EAFCB72-EC24-4DC8-AAE2-96D8DF4BDB02}" srcOrd="0" destOrd="0" presId="urn:microsoft.com/office/officeart/2008/layout/LinedList"/>
    <dgm:cxn modelId="{2AB1833E-C929-4CD3-8356-6E49C4F21B37}" type="presOf" srcId="{2836614A-712F-4EB6-8E96-55E2E8FDF739}" destId="{0362CAF5-D43A-4F59-9F46-34E5E1AD4053}" srcOrd="0" destOrd="0" presId="urn:microsoft.com/office/officeart/2008/layout/LinedList"/>
    <dgm:cxn modelId="{F91CB6B6-B442-4AFA-972B-2E7E68D7C485}" srcId="{A256BA96-0529-4E14-BD41-13B91ECCD91F}" destId="{85212577-2D95-40ED-9082-62134BA1233E}" srcOrd="1" destOrd="0" parTransId="{4848E95C-58B2-41B1-B9DF-DB60FC1D1E0E}" sibTransId="{84B830A8-DD82-4483-B079-5DC99F459F1D}"/>
    <dgm:cxn modelId="{6CD460E1-1D43-4028-ACFA-D57DC0204A3A}" srcId="{A256BA96-0529-4E14-BD41-13B91ECCD91F}" destId="{2836614A-712F-4EB6-8E96-55E2E8FDF739}" srcOrd="0" destOrd="0" parTransId="{C6CC6B61-8867-47EB-A741-A4FFF1C1632E}" sibTransId="{DFD5D69D-F0C2-4C36-9DA7-F6BA1510600E}"/>
    <dgm:cxn modelId="{E0C022EA-A3A6-48F9-95DB-45F4040021AF}" type="presOf" srcId="{A256BA96-0529-4E14-BD41-13B91ECCD91F}" destId="{2A7CD1A7-DAA6-4E9C-84C8-158306ADE419}" srcOrd="0" destOrd="0" presId="urn:microsoft.com/office/officeart/2008/layout/LinedList"/>
    <dgm:cxn modelId="{D964FAEE-F38F-4EF4-A759-171454522645}" srcId="{A256BA96-0529-4E14-BD41-13B91ECCD91F}" destId="{D34E2D71-D142-42AB-9AF1-30F67980A557}" srcOrd="2" destOrd="0" parTransId="{E4BED5DC-7A67-47D5-9D87-4DFB381C6855}" sibTransId="{7A4F01BF-8DBF-4255-98E1-954B6A361D8D}"/>
    <dgm:cxn modelId="{5DC9DE6C-73FF-4996-81E7-7044B8A3C08E}" type="presParOf" srcId="{2A7CD1A7-DAA6-4E9C-84C8-158306ADE419}" destId="{6CF487BF-709C-4CB1-8130-CEBB8FEE86D6}" srcOrd="0" destOrd="0" presId="urn:microsoft.com/office/officeart/2008/layout/LinedList"/>
    <dgm:cxn modelId="{6C390427-8C3F-4369-A717-09556F352190}" type="presParOf" srcId="{2A7CD1A7-DAA6-4E9C-84C8-158306ADE419}" destId="{FCED84FD-CD51-491B-BEDB-6D9D8319A9CF}" srcOrd="1" destOrd="0" presId="urn:microsoft.com/office/officeart/2008/layout/LinedList"/>
    <dgm:cxn modelId="{297BAEBE-D164-4634-AF40-5EDD74E0E0EE}" type="presParOf" srcId="{FCED84FD-CD51-491B-BEDB-6D9D8319A9CF}" destId="{0362CAF5-D43A-4F59-9F46-34E5E1AD4053}" srcOrd="0" destOrd="0" presId="urn:microsoft.com/office/officeart/2008/layout/LinedList"/>
    <dgm:cxn modelId="{671114A0-4B2E-4DE4-B299-53F8295B70E6}" type="presParOf" srcId="{FCED84FD-CD51-491B-BEDB-6D9D8319A9CF}" destId="{D0782585-5BCC-4839-A15B-4C7CDD70A060}" srcOrd="1" destOrd="0" presId="urn:microsoft.com/office/officeart/2008/layout/LinedList"/>
    <dgm:cxn modelId="{7721273D-5866-4EAE-AE05-987704342EEE}" type="presParOf" srcId="{2A7CD1A7-DAA6-4E9C-84C8-158306ADE419}" destId="{C169FB3D-5F8E-4BE9-AEEE-0F080F7E7F47}" srcOrd="2" destOrd="0" presId="urn:microsoft.com/office/officeart/2008/layout/LinedList"/>
    <dgm:cxn modelId="{A11F20D5-92D1-4FD3-A0EF-529F43473348}" type="presParOf" srcId="{2A7CD1A7-DAA6-4E9C-84C8-158306ADE419}" destId="{0C0A35C4-B12B-4198-9394-27E24AC27AFD}" srcOrd="3" destOrd="0" presId="urn:microsoft.com/office/officeart/2008/layout/LinedList"/>
    <dgm:cxn modelId="{89EF0FEB-5113-41C5-980B-22C625DF3D3B}" type="presParOf" srcId="{0C0A35C4-B12B-4198-9394-27E24AC27AFD}" destId="{8EAFCB72-EC24-4DC8-AAE2-96D8DF4BDB02}" srcOrd="0" destOrd="0" presId="urn:microsoft.com/office/officeart/2008/layout/LinedList"/>
    <dgm:cxn modelId="{145C7206-6DDD-40BF-8E09-6D70A0E21609}" type="presParOf" srcId="{0C0A35C4-B12B-4198-9394-27E24AC27AFD}" destId="{90E86815-2605-4305-8842-72F187FB09C9}" srcOrd="1" destOrd="0" presId="urn:microsoft.com/office/officeart/2008/layout/LinedList"/>
    <dgm:cxn modelId="{5FCFCA6C-C9F6-4FBF-9CEC-7423A9A0BF80}" type="presParOf" srcId="{2A7CD1A7-DAA6-4E9C-84C8-158306ADE419}" destId="{215DC727-2C56-46FB-BCD7-BA0650B25973}" srcOrd="4" destOrd="0" presId="urn:microsoft.com/office/officeart/2008/layout/LinedList"/>
    <dgm:cxn modelId="{BF8C1EFB-5158-4210-94D0-99BC8C6B65F0}" type="presParOf" srcId="{2A7CD1A7-DAA6-4E9C-84C8-158306ADE419}" destId="{E5B84342-35B1-43A2-BEF6-549B2DA360BE}" srcOrd="5" destOrd="0" presId="urn:microsoft.com/office/officeart/2008/layout/LinedList"/>
    <dgm:cxn modelId="{E1547482-EEC0-4419-B779-26616CAE69E8}" type="presParOf" srcId="{E5B84342-35B1-43A2-BEF6-549B2DA360BE}" destId="{BCF6CCA5-8E41-414C-83AE-3214E7704A43}" srcOrd="0" destOrd="0" presId="urn:microsoft.com/office/officeart/2008/layout/LinedList"/>
    <dgm:cxn modelId="{68E2ABC6-5721-43A0-8DD9-FF1B15EB7B35}" type="presParOf" srcId="{E5B84342-35B1-43A2-BEF6-549B2DA360BE}" destId="{BE46CD75-9CB3-4395-8E77-427580939A3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64D737-7300-43A0-BD38-844E322C9BCE}"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A54D7082-A221-41D1-B4E4-6A68FD9FF477}">
      <dgm:prSet/>
      <dgm:spPr/>
      <dgm:t>
        <a:bodyPr/>
        <a:lstStyle/>
        <a:p>
          <a:r>
            <a:rPr lang="en-US" dirty="0">
              <a:latin typeface="Arial Nova Cond Light" panose="020B0306020202020204" pitchFamily="34" charset="0"/>
            </a:rPr>
            <a:t>CC and OE propose that students create assignments for real audiences, rather than traditional, ‘disposable’ assignments</a:t>
          </a:r>
        </a:p>
      </dgm:t>
    </dgm:pt>
    <dgm:pt modelId="{6CDD6DFB-E223-434C-AA47-8568FB5B124F}" type="parTrans" cxnId="{4DC731DE-D73B-4AA4-A8E1-9DEDB4093E4D}">
      <dgm:prSet/>
      <dgm:spPr/>
      <dgm:t>
        <a:bodyPr/>
        <a:lstStyle/>
        <a:p>
          <a:endParaRPr lang="en-US"/>
        </a:p>
      </dgm:t>
    </dgm:pt>
    <dgm:pt modelId="{EDED7B3A-37B4-441D-A26E-226807D388BC}" type="sibTrans" cxnId="{4DC731DE-D73B-4AA4-A8E1-9DEDB4093E4D}">
      <dgm:prSet/>
      <dgm:spPr/>
      <dgm:t>
        <a:bodyPr/>
        <a:lstStyle/>
        <a:p>
          <a:endParaRPr lang="en-US"/>
        </a:p>
      </dgm:t>
    </dgm:pt>
    <dgm:pt modelId="{D3A81818-4230-4E51-87C5-3ACD5F3AE923}">
      <dgm:prSet/>
      <dgm:spPr/>
      <dgm:t>
        <a:bodyPr/>
        <a:lstStyle/>
        <a:p>
          <a:r>
            <a:rPr lang="en-US" dirty="0">
              <a:latin typeface="Arial Nova Cond Light" panose="020B0306020202020204" pitchFamily="34" charset="0"/>
            </a:rPr>
            <a:t>UCL anthropology students examining socialist societies have been producing a ‘web essay’, previously using </a:t>
          </a:r>
          <a:r>
            <a:rPr lang="en-US" dirty="0" err="1">
              <a:latin typeface="Arial Nova Cond Light" panose="020B0306020202020204" pitchFamily="34" charset="0"/>
            </a:rPr>
            <a:t>MyPortfolio</a:t>
          </a:r>
          <a:r>
            <a:rPr lang="en-US" dirty="0">
              <a:latin typeface="Arial Nova Cond Light" panose="020B0306020202020204" pitchFamily="34" charset="0"/>
            </a:rPr>
            <a:t> (</a:t>
          </a:r>
          <a:r>
            <a:rPr lang="en-US" dirty="0" err="1">
              <a:latin typeface="Arial Nova Cond Light" panose="020B0306020202020204" pitchFamily="34" charset="0"/>
            </a:rPr>
            <a:t>Mahara</a:t>
          </a:r>
          <a:r>
            <a:rPr lang="en-US" dirty="0">
              <a:latin typeface="Arial Nova Cond Light" panose="020B0306020202020204" pitchFamily="34" charset="0"/>
            </a:rPr>
            <a:t>) and currently on UCL Reflect (</a:t>
          </a:r>
          <a:r>
            <a:rPr lang="en-US" dirty="0" err="1">
              <a:latin typeface="Arial Nova Cond Light" panose="020B0306020202020204" pitchFamily="34" charset="0"/>
            </a:rPr>
            <a:t>Worpress</a:t>
          </a:r>
          <a:r>
            <a:rPr lang="en-US" dirty="0">
              <a:latin typeface="Arial Nova Cond Light" panose="020B0306020202020204" pitchFamily="34" charset="0"/>
            </a:rPr>
            <a:t>)</a:t>
          </a:r>
        </a:p>
      </dgm:t>
    </dgm:pt>
    <dgm:pt modelId="{0CE994F0-25A9-4F89-BB68-1516BF6A23BB}" type="parTrans" cxnId="{F323C6D8-3AF6-437E-BBFC-AD0AAAE759ED}">
      <dgm:prSet/>
      <dgm:spPr/>
      <dgm:t>
        <a:bodyPr/>
        <a:lstStyle/>
        <a:p>
          <a:endParaRPr lang="en-US"/>
        </a:p>
      </dgm:t>
    </dgm:pt>
    <dgm:pt modelId="{BD5B461C-0875-432C-8C5C-50C1AA8A21D1}" type="sibTrans" cxnId="{F323C6D8-3AF6-437E-BBFC-AD0AAAE759ED}">
      <dgm:prSet/>
      <dgm:spPr/>
      <dgm:t>
        <a:bodyPr/>
        <a:lstStyle/>
        <a:p>
          <a:endParaRPr lang="en-US"/>
        </a:p>
      </dgm:t>
    </dgm:pt>
    <dgm:pt modelId="{81DDFF42-DD47-4FF0-8292-FB1A6A3FBDC9}">
      <dgm:prSet/>
      <dgm:spPr/>
      <dgm:t>
        <a:bodyPr/>
        <a:lstStyle/>
        <a:p>
          <a:r>
            <a:rPr lang="en-US" dirty="0">
              <a:latin typeface="Arial Nova Cond Light" panose="020B0306020202020204" pitchFamily="34" charset="0"/>
            </a:rPr>
            <a:t>With permission I am sharing </a:t>
          </a:r>
          <a:r>
            <a:rPr lang="en-US" dirty="0" err="1">
              <a:latin typeface="Arial Nova Cond Light" panose="020B0306020202020204" pitchFamily="34" charset="0"/>
            </a:rPr>
            <a:t>Ania</a:t>
          </a:r>
          <a:r>
            <a:rPr lang="en-US" dirty="0">
              <a:latin typeface="Arial Nova Cond Light" panose="020B0306020202020204" pitchFamily="34" charset="0"/>
            </a:rPr>
            <a:t> Milligan’s web essay </a:t>
          </a:r>
          <a:r>
            <a:rPr lang="en-US" b="1" dirty="0">
              <a:latin typeface="Arial Nova Cond Light" panose="020B0306020202020204" pitchFamily="34" charset="0"/>
              <a:hlinkClick xmlns:r="http://schemas.openxmlformats.org/officeDocument/2006/relationships" r:id="rId1"/>
            </a:rPr>
            <a:t>You are what you eat: How food can explain why socialism failed in Poland</a:t>
          </a:r>
          <a:endParaRPr lang="en-US" dirty="0">
            <a:latin typeface="Arial Nova Cond Light" panose="020B0306020202020204" pitchFamily="34" charset="0"/>
          </a:endParaRPr>
        </a:p>
      </dgm:t>
    </dgm:pt>
    <dgm:pt modelId="{0CE3BC04-8A38-4555-AD38-0FD4DF2DCAA9}" type="parTrans" cxnId="{AEA198E4-F46F-43FC-9D9D-261E15493DCA}">
      <dgm:prSet/>
      <dgm:spPr/>
      <dgm:t>
        <a:bodyPr/>
        <a:lstStyle/>
        <a:p>
          <a:endParaRPr lang="en-US"/>
        </a:p>
      </dgm:t>
    </dgm:pt>
    <dgm:pt modelId="{A8AB794B-FE0D-4696-931E-C71F35D6B1A6}" type="sibTrans" cxnId="{AEA198E4-F46F-43FC-9D9D-261E15493DCA}">
      <dgm:prSet/>
      <dgm:spPr/>
      <dgm:t>
        <a:bodyPr/>
        <a:lstStyle/>
        <a:p>
          <a:endParaRPr lang="en-US"/>
        </a:p>
      </dgm:t>
    </dgm:pt>
    <dgm:pt modelId="{80EDEAA8-360D-4E28-B793-E19C66E950A2}" type="pres">
      <dgm:prSet presAssocID="{6764D737-7300-43A0-BD38-844E322C9BCE}" presName="linear" presStyleCnt="0">
        <dgm:presLayoutVars>
          <dgm:animLvl val="lvl"/>
          <dgm:resizeHandles val="exact"/>
        </dgm:presLayoutVars>
      </dgm:prSet>
      <dgm:spPr/>
    </dgm:pt>
    <dgm:pt modelId="{B0CED9E3-D093-4D24-986F-69720CDB36F7}" type="pres">
      <dgm:prSet presAssocID="{A54D7082-A221-41D1-B4E4-6A68FD9FF477}" presName="parentText" presStyleLbl="node1" presStyleIdx="0" presStyleCnt="3">
        <dgm:presLayoutVars>
          <dgm:chMax val="0"/>
          <dgm:bulletEnabled val="1"/>
        </dgm:presLayoutVars>
      </dgm:prSet>
      <dgm:spPr/>
    </dgm:pt>
    <dgm:pt modelId="{1F0A4A37-63B5-4823-A336-65F3B9C27652}" type="pres">
      <dgm:prSet presAssocID="{EDED7B3A-37B4-441D-A26E-226807D388BC}" presName="spacer" presStyleCnt="0"/>
      <dgm:spPr/>
    </dgm:pt>
    <dgm:pt modelId="{676AFA92-B06C-4BF8-8B5C-86D178018D52}" type="pres">
      <dgm:prSet presAssocID="{D3A81818-4230-4E51-87C5-3ACD5F3AE923}" presName="parentText" presStyleLbl="node1" presStyleIdx="1" presStyleCnt="3">
        <dgm:presLayoutVars>
          <dgm:chMax val="0"/>
          <dgm:bulletEnabled val="1"/>
        </dgm:presLayoutVars>
      </dgm:prSet>
      <dgm:spPr/>
    </dgm:pt>
    <dgm:pt modelId="{9539FFDD-1212-4C77-A845-BBC86FDA11EB}" type="pres">
      <dgm:prSet presAssocID="{BD5B461C-0875-432C-8C5C-50C1AA8A21D1}" presName="spacer" presStyleCnt="0"/>
      <dgm:spPr/>
    </dgm:pt>
    <dgm:pt modelId="{B6F5784D-351D-4F8A-A4B6-6B35D27756C2}" type="pres">
      <dgm:prSet presAssocID="{81DDFF42-DD47-4FF0-8292-FB1A6A3FBDC9}" presName="parentText" presStyleLbl="node1" presStyleIdx="2" presStyleCnt="3">
        <dgm:presLayoutVars>
          <dgm:chMax val="0"/>
          <dgm:bulletEnabled val="1"/>
        </dgm:presLayoutVars>
      </dgm:prSet>
      <dgm:spPr/>
    </dgm:pt>
  </dgm:ptLst>
  <dgm:cxnLst>
    <dgm:cxn modelId="{44CD1620-7219-44EE-8668-4F2F295B915B}" type="presOf" srcId="{81DDFF42-DD47-4FF0-8292-FB1A6A3FBDC9}" destId="{B6F5784D-351D-4F8A-A4B6-6B35D27756C2}" srcOrd="0" destOrd="0" presId="urn:microsoft.com/office/officeart/2005/8/layout/vList2"/>
    <dgm:cxn modelId="{CE4F035C-B3D6-4F4F-B665-CA80C0C28BAD}" type="presOf" srcId="{A54D7082-A221-41D1-B4E4-6A68FD9FF477}" destId="{B0CED9E3-D093-4D24-986F-69720CDB36F7}" srcOrd="0" destOrd="0" presId="urn:microsoft.com/office/officeart/2005/8/layout/vList2"/>
    <dgm:cxn modelId="{59C2729B-D42E-477A-9AF7-37FD3010D650}" type="presOf" srcId="{D3A81818-4230-4E51-87C5-3ACD5F3AE923}" destId="{676AFA92-B06C-4BF8-8B5C-86D178018D52}" srcOrd="0" destOrd="0" presId="urn:microsoft.com/office/officeart/2005/8/layout/vList2"/>
    <dgm:cxn modelId="{B134EFA4-5A9B-497D-8E79-049103AF5A8B}" type="presOf" srcId="{6764D737-7300-43A0-BD38-844E322C9BCE}" destId="{80EDEAA8-360D-4E28-B793-E19C66E950A2}" srcOrd="0" destOrd="0" presId="urn:microsoft.com/office/officeart/2005/8/layout/vList2"/>
    <dgm:cxn modelId="{F323C6D8-3AF6-437E-BBFC-AD0AAAE759ED}" srcId="{6764D737-7300-43A0-BD38-844E322C9BCE}" destId="{D3A81818-4230-4E51-87C5-3ACD5F3AE923}" srcOrd="1" destOrd="0" parTransId="{0CE994F0-25A9-4F89-BB68-1516BF6A23BB}" sibTransId="{BD5B461C-0875-432C-8C5C-50C1AA8A21D1}"/>
    <dgm:cxn modelId="{4DC731DE-D73B-4AA4-A8E1-9DEDB4093E4D}" srcId="{6764D737-7300-43A0-BD38-844E322C9BCE}" destId="{A54D7082-A221-41D1-B4E4-6A68FD9FF477}" srcOrd="0" destOrd="0" parTransId="{6CDD6DFB-E223-434C-AA47-8568FB5B124F}" sibTransId="{EDED7B3A-37B4-441D-A26E-226807D388BC}"/>
    <dgm:cxn modelId="{AEA198E4-F46F-43FC-9D9D-261E15493DCA}" srcId="{6764D737-7300-43A0-BD38-844E322C9BCE}" destId="{81DDFF42-DD47-4FF0-8292-FB1A6A3FBDC9}" srcOrd="2" destOrd="0" parTransId="{0CE3BC04-8A38-4555-AD38-0FD4DF2DCAA9}" sibTransId="{A8AB794B-FE0D-4696-931E-C71F35D6B1A6}"/>
    <dgm:cxn modelId="{8F0AFE8F-1A8B-4BC0-99F6-C473ACACDC78}" type="presParOf" srcId="{80EDEAA8-360D-4E28-B793-E19C66E950A2}" destId="{B0CED9E3-D093-4D24-986F-69720CDB36F7}" srcOrd="0" destOrd="0" presId="urn:microsoft.com/office/officeart/2005/8/layout/vList2"/>
    <dgm:cxn modelId="{94B8EA80-83DB-4CDD-A149-D45E9F26B4FD}" type="presParOf" srcId="{80EDEAA8-360D-4E28-B793-E19C66E950A2}" destId="{1F0A4A37-63B5-4823-A336-65F3B9C27652}" srcOrd="1" destOrd="0" presId="urn:microsoft.com/office/officeart/2005/8/layout/vList2"/>
    <dgm:cxn modelId="{98F181B4-4C9E-42DC-99BC-B4D66974CEA1}" type="presParOf" srcId="{80EDEAA8-360D-4E28-B793-E19C66E950A2}" destId="{676AFA92-B06C-4BF8-8B5C-86D178018D52}" srcOrd="2" destOrd="0" presId="urn:microsoft.com/office/officeart/2005/8/layout/vList2"/>
    <dgm:cxn modelId="{A3715AAD-753F-43E2-A94A-056F6951B10C}" type="presParOf" srcId="{80EDEAA8-360D-4E28-B793-E19C66E950A2}" destId="{9539FFDD-1212-4C77-A845-BBC86FDA11EB}" srcOrd="3" destOrd="0" presId="urn:microsoft.com/office/officeart/2005/8/layout/vList2"/>
    <dgm:cxn modelId="{8B06D03A-8B04-43D2-B3F9-62184119A9C7}" type="presParOf" srcId="{80EDEAA8-360D-4E28-B793-E19C66E950A2}" destId="{B6F5784D-351D-4F8A-A4B6-6B35D27756C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31159-240B-406E-AE23-F5D03A9FCD75}">
      <dsp:nvSpPr>
        <dsp:cNvPr id="0" name=""/>
        <dsp:cNvSpPr/>
      </dsp:nvSpPr>
      <dsp:spPr>
        <a:xfrm>
          <a:off x="0" y="572653"/>
          <a:ext cx="6513603" cy="230957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latin typeface="Arial Nova Light" panose="020B0604020202020204" pitchFamily="34" charset="0"/>
            </a:rPr>
            <a:t>the connected curriculum presents a WHY, a pedagogical rationale</a:t>
          </a:r>
        </a:p>
      </dsp:txBody>
      <dsp:txXfrm>
        <a:off x="112744" y="685397"/>
        <a:ext cx="6288115" cy="2084091"/>
      </dsp:txXfrm>
    </dsp:sp>
    <dsp:sp modelId="{6B6E4E62-81D3-40FF-9C55-1F0CA4C72835}">
      <dsp:nvSpPr>
        <dsp:cNvPr id="0" name=""/>
        <dsp:cNvSpPr/>
      </dsp:nvSpPr>
      <dsp:spPr>
        <a:xfrm>
          <a:off x="0" y="3003193"/>
          <a:ext cx="6513603" cy="2309579"/>
        </a:xfrm>
        <a:prstGeom prst="roundRect">
          <a:avLst/>
        </a:prstGeom>
        <a:gradFill rotWithShape="0">
          <a:gsLst>
            <a:gs pos="0">
              <a:schemeClr val="accent5">
                <a:hueOff val="1361386"/>
                <a:satOff val="2454"/>
                <a:lumOff val="2744"/>
                <a:alphaOff val="0"/>
                <a:satMod val="103000"/>
                <a:lumMod val="102000"/>
                <a:tint val="94000"/>
              </a:schemeClr>
            </a:gs>
            <a:gs pos="50000">
              <a:schemeClr val="accent5">
                <a:hueOff val="1361386"/>
                <a:satOff val="2454"/>
                <a:lumOff val="2744"/>
                <a:alphaOff val="0"/>
                <a:satMod val="110000"/>
                <a:lumMod val="100000"/>
                <a:shade val="100000"/>
              </a:schemeClr>
            </a:gs>
            <a:gs pos="100000">
              <a:schemeClr val="accent5">
                <a:hueOff val="1361386"/>
                <a:satOff val="2454"/>
                <a:lumOff val="274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latin typeface="Arial Nova Light" panose="020B0304020202020204" pitchFamily="34" charset="0"/>
            </a:rPr>
            <a:t>open education suggests a HOW (or rather, a range of relevant approaches)</a:t>
          </a:r>
        </a:p>
      </dsp:txBody>
      <dsp:txXfrm>
        <a:off x="112744" y="3115937"/>
        <a:ext cx="6288115" cy="20840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491DC-800C-4973-8F9E-93D082667062}">
      <dsp:nvSpPr>
        <dsp:cNvPr id="0" name=""/>
        <dsp:cNvSpPr/>
      </dsp:nvSpPr>
      <dsp:spPr>
        <a:xfrm>
          <a:off x="0" y="1116"/>
          <a:ext cx="651360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E96512-7096-4E78-9232-E119215ECCC9}">
      <dsp:nvSpPr>
        <dsp:cNvPr id="0" name=""/>
        <dsp:cNvSpPr/>
      </dsp:nvSpPr>
      <dsp:spPr>
        <a:xfrm>
          <a:off x="6360" y="0"/>
          <a:ext cx="6507243" cy="4558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b="1" i="1" kern="1200" dirty="0">
              <a:latin typeface="Arial Nova Cond Light" panose="020B0306020202020204" pitchFamily="34" charset="0"/>
            </a:rPr>
            <a:t>‘Open education’ often carries the weight of describing not just policy, practices, resources, curricula and pedagogy, but also the values inherent within these, as well as relationships between teachers and learners. So is open education a slogan or a philosophy, a metaphor, model, or movement?</a:t>
          </a:r>
          <a:r>
            <a:rPr lang="en-US" sz="3400" i="1" kern="1200" dirty="0">
              <a:latin typeface="Arial Nova Cond Light" panose="020B0306020202020204" pitchFamily="34" charset="0"/>
            </a:rPr>
            <a:t> </a:t>
          </a:r>
          <a:endParaRPr lang="en-US" sz="3400" kern="1200" dirty="0">
            <a:latin typeface="Arial Nova Cond Light" panose="020B0306020202020204" pitchFamily="34" charset="0"/>
          </a:endParaRPr>
        </a:p>
      </dsp:txBody>
      <dsp:txXfrm>
        <a:off x="6360" y="0"/>
        <a:ext cx="6507243" cy="4558396"/>
      </dsp:txXfrm>
    </dsp:sp>
    <dsp:sp modelId="{5808057A-5835-47E1-BA50-EB212FF3D162}">
      <dsp:nvSpPr>
        <dsp:cNvPr id="0" name=""/>
        <dsp:cNvSpPr/>
      </dsp:nvSpPr>
      <dsp:spPr>
        <a:xfrm>
          <a:off x="0" y="4559513"/>
          <a:ext cx="651360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74AE19-259B-4DAF-8A31-0D4C83B547FC}">
      <dsp:nvSpPr>
        <dsp:cNvPr id="0" name=""/>
        <dsp:cNvSpPr/>
      </dsp:nvSpPr>
      <dsp:spPr>
        <a:xfrm>
          <a:off x="0" y="4559513"/>
          <a:ext cx="6513603" cy="1324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latin typeface="Arial Nova Cond Light" panose="020B0306020202020204" pitchFamily="34" charset="0"/>
            </a:rPr>
            <a:t>(Cronin &amp; </a:t>
          </a:r>
          <a:r>
            <a:rPr lang="en-US" sz="3400" kern="1200" dirty="0" err="1">
              <a:latin typeface="Arial Nova Cond Light" panose="020B0306020202020204" pitchFamily="34" charset="0"/>
            </a:rPr>
            <a:t>MacLaren</a:t>
          </a:r>
          <a:r>
            <a:rPr lang="en-US" sz="3400" kern="1200" dirty="0">
              <a:latin typeface="Arial Nova Cond Light" panose="020B0306020202020204" pitchFamily="34" charset="0"/>
            </a:rPr>
            <a:t>, 2018, p. 127)</a:t>
          </a:r>
        </a:p>
      </dsp:txBody>
      <dsp:txXfrm>
        <a:off x="0" y="4559513"/>
        <a:ext cx="6513603" cy="13247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ED5E1-8C79-4CD4-8D77-39A992137178}">
      <dsp:nvSpPr>
        <dsp:cNvPr id="0" name=""/>
        <dsp:cNvSpPr/>
      </dsp:nvSpPr>
      <dsp:spPr>
        <a:xfrm>
          <a:off x="0" y="258552"/>
          <a:ext cx="6513603" cy="1272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Arial Nova Cond Light" panose="020B0306020202020204" pitchFamily="34" charset="0"/>
            </a:rPr>
            <a:t>like an open resource – free to access, openly licensed</a:t>
          </a:r>
        </a:p>
      </dsp:txBody>
      <dsp:txXfrm>
        <a:off x="62141" y="320693"/>
        <a:ext cx="6389321" cy="1148678"/>
      </dsp:txXfrm>
    </dsp:sp>
    <dsp:sp modelId="{2A0049F7-6FD0-4DF8-9EBD-CE3701EDDFE4}">
      <dsp:nvSpPr>
        <dsp:cNvPr id="0" name=""/>
        <dsp:cNvSpPr/>
      </dsp:nvSpPr>
      <dsp:spPr>
        <a:xfrm>
          <a:off x="0" y="1623673"/>
          <a:ext cx="6513603" cy="1272960"/>
        </a:xfrm>
        <a:prstGeom prst="roundRect">
          <a:avLst/>
        </a:prstGeom>
        <a:solidFill>
          <a:schemeClr val="accent2">
            <a:hueOff val="2402804"/>
            <a:satOff val="3666"/>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Arial Nova Cond Light" panose="020B0306020202020204" pitchFamily="34" charset="0"/>
            </a:rPr>
            <a:t>like an open course – free* to </a:t>
          </a:r>
          <a:r>
            <a:rPr lang="en-US" sz="3200" kern="1200" dirty="0" err="1">
              <a:latin typeface="Arial Nova Cond Light" panose="020B0306020202020204" pitchFamily="34" charset="0"/>
            </a:rPr>
            <a:t>enrol</a:t>
          </a:r>
          <a:r>
            <a:rPr lang="en-US" sz="3200" kern="1200" dirty="0">
              <a:latin typeface="Arial Nova Cond Light" panose="020B0306020202020204" pitchFamily="34" charset="0"/>
            </a:rPr>
            <a:t> and study </a:t>
          </a:r>
          <a:r>
            <a:rPr lang="en-US" sz="2000" kern="1200" dirty="0">
              <a:latin typeface="Arial Nova Cond Light" panose="020B0306020202020204" pitchFamily="34" charset="0"/>
            </a:rPr>
            <a:t>(*conditions apply)</a:t>
          </a:r>
          <a:endParaRPr lang="en-US" sz="3200" kern="1200" dirty="0">
            <a:latin typeface="Arial Nova Cond Light" panose="020B0306020202020204" pitchFamily="34" charset="0"/>
          </a:endParaRPr>
        </a:p>
      </dsp:txBody>
      <dsp:txXfrm>
        <a:off x="62141" y="1685814"/>
        <a:ext cx="6389321" cy="1148678"/>
      </dsp:txXfrm>
    </dsp:sp>
    <dsp:sp modelId="{4AB9386F-0800-4C3B-80BE-011193734117}">
      <dsp:nvSpPr>
        <dsp:cNvPr id="0" name=""/>
        <dsp:cNvSpPr/>
      </dsp:nvSpPr>
      <dsp:spPr>
        <a:xfrm>
          <a:off x="0" y="2988793"/>
          <a:ext cx="6513603" cy="1272960"/>
        </a:xfrm>
        <a:prstGeom prst="roundRect">
          <a:avLst/>
        </a:prstGeom>
        <a:solidFill>
          <a:schemeClr val="accent2">
            <a:hueOff val="4805608"/>
            <a:satOff val="7333"/>
            <a:lumOff val="2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Arial Nova Cond Light" panose="020B0306020202020204" pitchFamily="34" charset="0"/>
            </a:rPr>
            <a:t>like an open university</a:t>
          </a:r>
        </a:p>
      </dsp:txBody>
      <dsp:txXfrm>
        <a:off x="62141" y="3050934"/>
        <a:ext cx="6389321" cy="1148678"/>
      </dsp:txXfrm>
    </dsp:sp>
    <dsp:sp modelId="{A15F552F-30EF-4DA9-9E73-03E8A69B91ED}">
      <dsp:nvSpPr>
        <dsp:cNvPr id="0" name=""/>
        <dsp:cNvSpPr/>
      </dsp:nvSpPr>
      <dsp:spPr>
        <a:xfrm>
          <a:off x="0" y="4353913"/>
          <a:ext cx="6513603" cy="1272960"/>
        </a:xfrm>
        <a:prstGeom prst="roundRect">
          <a:avLst/>
        </a:prstGeom>
        <a:solidFill>
          <a:schemeClr val="accent2">
            <a:hueOff val="7208412"/>
            <a:satOff val="10999"/>
            <a:lumOff val="3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Arial Nova Cond Light" panose="020B0306020202020204" pitchFamily="34" charset="0"/>
            </a:rPr>
            <a:t>as a practice – a way of being or an orientation towards work/learning/teaching</a:t>
          </a:r>
        </a:p>
      </dsp:txBody>
      <dsp:txXfrm>
        <a:off x="62141" y="4416054"/>
        <a:ext cx="6389321" cy="11486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487BF-709C-4CB1-8130-CEBB8FEE86D6}">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62CAF5-D43A-4F59-9F46-34E5E1AD4053}">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latin typeface="Arial Nova Cond Light" panose="020B0306020202020204" pitchFamily="34" charset="0"/>
            </a:rPr>
            <a:t>Enhancing educational practice, ‘sharing the burden of innovation’, connecting participants to widen conversation</a:t>
          </a:r>
        </a:p>
      </dsp:txBody>
      <dsp:txXfrm>
        <a:off x="0" y="2492"/>
        <a:ext cx="6492875" cy="1700138"/>
      </dsp:txXfrm>
    </dsp:sp>
    <dsp:sp modelId="{C169FB3D-5F8E-4BE9-AEEE-0F080F7E7F47}">
      <dsp:nvSpPr>
        <dsp:cNvPr id="0" name=""/>
        <dsp:cNvSpPr/>
      </dsp:nvSpPr>
      <dsp:spPr>
        <a:xfrm>
          <a:off x="0" y="170263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AFCB72-EC24-4DC8-AAE2-96D8DF4BDB02}">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latin typeface="Arial Nova Cond Light" panose="020B0306020202020204" pitchFamily="34" charset="0"/>
            </a:rPr>
            <a:t>Social justice and inclusion, supporting international development, through increased access, cost savings</a:t>
          </a:r>
        </a:p>
      </dsp:txBody>
      <dsp:txXfrm>
        <a:off x="0" y="1702630"/>
        <a:ext cx="6492875" cy="1700138"/>
      </dsp:txXfrm>
    </dsp:sp>
    <dsp:sp modelId="{215DC727-2C56-46FB-BCD7-BA0650B25973}">
      <dsp:nvSpPr>
        <dsp:cNvPr id="0" name=""/>
        <dsp:cNvSpPr/>
      </dsp:nvSpPr>
      <dsp:spPr>
        <a:xfrm>
          <a:off x="0" y="3402769"/>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F6CCA5-8E41-414C-83AE-3214E7704A43}">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latin typeface="Arial Nova Cond Light" panose="020B0306020202020204" pitchFamily="34" charset="0"/>
            </a:rPr>
            <a:t>Knowledge as a public good rather than commodity* </a:t>
          </a:r>
          <a:r>
            <a:rPr lang="en-US" sz="2800" kern="1200" dirty="0">
              <a:latin typeface="Arial Nova Cond Light" panose="020B0306020202020204" pitchFamily="34" charset="0"/>
            </a:rPr>
            <a:t>(*conditions apply)</a:t>
          </a:r>
          <a:endParaRPr lang="en-US" sz="3400" kern="1200" dirty="0">
            <a:latin typeface="Arial Nova Cond Light" panose="020B0306020202020204" pitchFamily="34" charset="0"/>
          </a:endParaRPr>
        </a:p>
      </dsp:txBody>
      <dsp:txXfrm>
        <a:off x="0" y="3402769"/>
        <a:ext cx="6492875" cy="17001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ED9E3-D093-4D24-986F-69720CDB36F7}">
      <dsp:nvSpPr>
        <dsp:cNvPr id="0" name=""/>
        <dsp:cNvSpPr/>
      </dsp:nvSpPr>
      <dsp:spPr>
        <a:xfrm>
          <a:off x="0" y="11487"/>
          <a:ext cx="6513603" cy="190231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latin typeface="Arial Nova Cond Light" panose="020B0306020202020204" pitchFamily="34" charset="0"/>
            </a:rPr>
            <a:t>CC and OE propose that students create assignments for real audiences, rather than traditional, ‘disposable’ assignments</a:t>
          </a:r>
        </a:p>
      </dsp:txBody>
      <dsp:txXfrm>
        <a:off x="92863" y="104350"/>
        <a:ext cx="6327877" cy="1716584"/>
      </dsp:txXfrm>
    </dsp:sp>
    <dsp:sp modelId="{676AFA92-B06C-4BF8-8B5C-86D178018D52}">
      <dsp:nvSpPr>
        <dsp:cNvPr id="0" name=""/>
        <dsp:cNvSpPr/>
      </dsp:nvSpPr>
      <dsp:spPr>
        <a:xfrm>
          <a:off x="0" y="1991557"/>
          <a:ext cx="6513603" cy="1902310"/>
        </a:xfrm>
        <a:prstGeom prst="roundRect">
          <a:avLst/>
        </a:prstGeom>
        <a:gradFill rotWithShape="0">
          <a:gsLst>
            <a:gs pos="0">
              <a:schemeClr val="accent5">
                <a:hueOff val="680693"/>
                <a:satOff val="1227"/>
                <a:lumOff val="1372"/>
                <a:alphaOff val="0"/>
                <a:satMod val="103000"/>
                <a:lumMod val="102000"/>
                <a:tint val="94000"/>
              </a:schemeClr>
            </a:gs>
            <a:gs pos="50000">
              <a:schemeClr val="accent5">
                <a:hueOff val="680693"/>
                <a:satOff val="1227"/>
                <a:lumOff val="1372"/>
                <a:alphaOff val="0"/>
                <a:satMod val="110000"/>
                <a:lumMod val="100000"/>
                <a:shade val="100000"/>
              </a:schemeClr>
            </a:gs>
            <a:gs pos="100000">
              <a:schemeClr val="accent5">
                <a:hueOff val="680693"/>
                <a:satOff val="1227"/>
                <a:lumOff val="137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latin typeface="Arial Nova Cond Light" panose="020B0306020202020204" pitchFamily="34" charset="0"/>
            </a:rPr>
            <a:t>UCL anthropology students examining socialist societies have been producing a ‘web essay’, previously using </a:t>
          </a:r>
          <a:r>
            <a:rPr lang="en-US" sz="2700" kern="1200" dirty="0" err="1">
              <a:latin typeface="Arial Nova Cond Light" panose="020B0306020202020204" pitchFamily="34" charset="0"/>
            </a:rPr>
            <a:t>MyPortfolio</a:t>
          </a:r>
          <a:r>
            <a:rPr lang="en-US" sz="2700" kern="1200" dirty="0">
              <a:latin typeface="Arial Nova Cond Light" panose="020B0306020202020204" pitchFamily="34" charset="0"/>
            </a:rPr>
            <a:t> (</a:t>
          </a:r>
          <a:r>
            <a:rPr lang="en-US" sz="2700" kern="1200" dirty="0" err="1">
              <a:latin typeface="Arial Nova Cond Light" panose="020B0306020202020204" pitchFamily="34" charset="0"/>
            </a:rPr>
            <a:t>Mahara</a:t>
          </a:r>
          <a:r>
            <a:rPr lang="en-US" sz="2700" kern="1200" dirty="0">
              <a:latin typeface="Arial Nova Cond Light" panose="020B0306020202020204" pitchFamily="34" charset="0"/>
            </a:rPr>
            <a:t>) and currently on UCL Reflect (</a:t>
          </a:r>
          <a:r>
            <a:rPr lang="en-US" sz="2700" kern="1200" dirty="0" err="1">
              <a:latin typeface="Arial Nova Cond Light" panose="020B0306020202020204" pitchFamily="34" charset="0"/>
            </a:rPr>
            <a:t>Worpress</a:t>
          </a:r>
          <a:r>
            <a:rPr lang="en-US" sz="2700" kern="1200" dirty="0">
              <a:latin typeface="Arial Nova Cond Light" panose="020B0306020202020204" pitchFamily="34" charset="0"/>
            </a:rPr>
            <a:t>)</a:t>
          </a:r>
        </a:p>
      </dsp:txBody>
      <dsp:txXfrm>
        <a:off x="92863" y="2084420"/>
        <a:ext cx="6327877" cy="1716584"/>
      </dsp:txXfrm>
    </dsp:sp>
    <dsp:sp modelId="{B6F5784D-351D-4F8A-A4B6-6B35D27756C2}">
      <dsp:nvSpPr>
        <dsp:cNvPr id="0" name=""/>
        <dsp:cNvSpPr/>
      </dsp:nvSpPr>
      <dsp:spPr>
        <a:xfrm>
          <a:off x="0" y="3971628"/>
          <a:ext cx="6513603" cy="1902310"/>
        </a:xfrm>
        <a:prstGeom prst="roundRect">
          <a:avLst/>
        </a:prstGeom>
        <a:gradFill rotWithShape="0">
          <a:gsLst>
            <a:gs pos="0">
              <a:schemeClr val="accent5">
                <a:hueOff val="1361386"/>
                <a:satOff val="2454"/>
                <a:lumOff val="2744"/>
                <a:alphaOff val="0"/>
                <a:satMod val="103000"/>
                <a:lumMod val="102000"/>
                <a:tint val="94000"/>
              </a:schemeClr>
            </a:gs>
            <a:gs pos="50000">
              <a:schemeClr val="accent5">
                <a:hueOff val="1361386"/>
                <a:satOff val="2454"/>
                <a:lumOff val="2744"/>
                <a:alphaOff val="0"/>
                <a:satMod val="110000"/>
                <a:lumMod val="100000"/>
                <a:shade val="100000"/>
              </a:schemeClr>
            </a:gs>
            <a:gs pos="100000">
              <a:schemeClr val="accent5">
                <a:hueOff val="1361386"/>
                <a:satOff val="2454"/>
                <a:lumOff val="274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latin typeface="Arial Nova Cond Light" panose="020B0306020202020204" pitchFamily="34" charset="0"/>
            </a:rPr>
            <a:t>With permission I am sharing </a:t>
          </a:r>
          <a:r>
            <a:rPr lang="en-US" sz="2700" kern="1200" dirty="0" err="1">
              <a:latin typeface="Arial Nova Cond Light" panose="020B0306020202020204" pitchFamily="34" charset="0"/>
            </a:rPr>
            <a:t>Ania</a:t>
          </a:r>
          <a:r>
            <a:rPr lang="en-US" sz="2700" kern="1200" dirty="0">
              <a:latin typeface="Arial Nova Cond Light" panose="020B0306020202020204" pitchFamily="34" charset="0"/>
            </a:rPr>
            <a:t> Milligan’s web essay </a:t>
          </a:r>
          <a:r>
            <a:rPr lang="en-US" sz="2700" b="1" kern="1200" dirty="0">
              <a:latin typeface="Arial Nova Cond Light" panose="020B0306020202020204" pitchFamily="34" charset="0"/>
              <a:hlinkClick xmlns:r="http://schemas.openxmlformats.org/officeDocument/2006/relationships" r:id="rId1"/>
            </a:rPr>
            <a:t>You are what you eat: How food can explain why socialism failed in Poland</a:t>
          </a:r>
          <a:endParaRPr lang="en-US" sz="2700" kern="1200" dirty="0">
            <a:latin typeface="Arial Nova Cond Light" panose="020B0306020202020204" pitchFamily="34" charset="0"/>
          </a:endParaRPr>
        </a:p>
      </dsp:txBody>
      <dsp:txXfrm>
        <a:off x="92863" y="4064491"/>
        <a:ext cx="6327877" cy="17165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A3F03A-988F-4562-BEA6-331618E71EE3}" type="datetimeFigureOut">
              <a:rPr lang="en-GB" smtClean="0"/>
              <a:t>12/03/2019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603762-5A9D-4E17-B278-B877F8215AB7}" type="slidenum">
              <a:rPr lang="en-GB" smtClean="0"/>
              <a:t>‹#›</a:t>
            </a:fld>
            <a:endParaRPr lang="en-GB"/>
          </a:p>
        </p:txBody>
      </p:sp>
    </p:spTree>
    <p:extLst>
      <p:ext uri="{BB962C8B-B14F-4D97-AF65-F5344CB8AC3E}">
        <p14:creationId xmlns:p14="http://schemas.microsoft.com/office/powerpoint/2010/main" val="1750314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open.ac.uk/about/main/strategy-and-policies/history-o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Fung, D. (2017). A Connected Curriculum for Higher Education. UCL Press. London. Retrieved from: https://www.ucl.ac.uk/ucl-press/browse-books/a-connected-curriculum-for-higher-education   </a:t>
            </a:r>
            <a:endParaRPr lang="en-GB" dirty="0"/>
          </a:p>
        </p:txBody>
      </p:sp>
      <p:sp>
        <p:nvSpPr>
          <p:cNvPr id="4" name="Slide Number Placeholder 3"/>
          <p:cNvSpPr>
            <a:spLocks noGrp="1"/>
          </p:cNvSpPr>
          <p:nvPr>
            <p:ph type="sldNum" sz="quarter" idx="5"/>
          </p:nvPr>
        </p:nvSpPr>
        <p:spPr/>
        <p:txBody>
          <a:bodyPr/>
          <a:lstStyle/>
          <a:p>
            <a:fld id="{2A603762-5A9D-4E17-B278-B877F8215AB7}" type="slidenum">
              <a:rPr lang="en-GB" smtClean="0"/>
              <a:t>2</a:t>
            </a:fld>
            <a:endParaRPr lang="en-GB"/>
          </a:p>
        </p:txBody>
      </p:sp>
    </p:spTree>
    <p:extLst>
      <p:ext uri="{BB962C8B-B14F-4D97-AF65-F5344CB8AC3E}">
        <p14:creationId xmlns:p14="http://schemas.microsoft.com/office/powerpoint/2010/main" val="3210835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603762-5A9D-4E17-B278-B877F8215AB7}" type="slidenum">
              <a:rPr lang="en-GB" smtClean="0"/>
              <a:t>4</a:t>
            </a:fld>
            <a:endParaRPr lang="en-GB"/>
          </a:p>
        </p:txBody>
      </p:sp>
    </p:spTree>
    <p:extLst>
      <p:ext uri="{BB962C8B-B14F-4D97-AF65-F5344CB8AC3E}">
        <p14:creationId xmlns:p14="http://schemas.microsoft.com/office/powerpoint/2010/main" val="4294514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Cronin, C., &amp; </a:t>
            </a:r>
            <a:r>
              <a:rPr lang="en-US" dirty="0" err="1">
                <a:effectLst/>
              </a:rPr>
              <a:t>MacLaren</a:t>
            </a:r>
            <a:r>
              <a:rPr lang="en-US" dirty="0">
                <a:effectLst/>
              </a:rPr>
              <a:t>, I. (2018). </a:t>
            </a:r>
            <a:r>
              <a:rPr lang="en-US" dirty="0" err="1">
                <a:effectLst/>
              </a:rPr>
              <a:t>Conceptualising</a:t>
            </a:r>
            <a:r>
              <a:rPr lang="en-US" dirty="0">
                <a:effectLst/>
              </a:rPr>
              <a:t> OEP: A review of theoretical and empirical literature in Open Educational Practices. </a:t>
            </a:r>
            <a:r>
              <a:rPr lang="en-US" i="1" dirty="0">
                <a:effectLst/>
              </a:rPr>
              <a:t>Open Praxis</a:t>
            </a:r>
            <a:r>
              <a:rPr lang="en-US" dirty="0">
                <a:effectLst/>
              </a:rPr>
              <a:t>, </a:t>
            </a:r>
            <a:r>
              <a:rPr lang="en-US" i="1" dirty="0">
                <a:effectLst/>
              </a:rPr>
              <a:t>10</a:t>
            </a:r>
            <a:r>
              <a:rPr lang="en-US" dirty="0">
                <a:effectLst/>
              </a:rPr>
              <a:t>(2), 127–143. https://doi.org/10.5944/OPENPRAXIS.10.2.825</a:t>
            </a:r>
          </a:p>
        </p:txBody>
      </p:sp>
      <p:sp>
        <p:nvSpPr>
          <p:cNvPr id="4" name="Slide Number Placeholder 3"/>
          <p:cNvSpPr>
            <a:spLocks noGrp="1"/>
          </p:cNvSpPr>
          <p:nvPr>
            <p:ph type="sldNum" sz="quarter" idx="5"/>
          </p:nvPr>
        </p:nvSpPr>
        <p:spPr/>
        <p:txBody>
          <a:bodyPr/>
          <a:lstStyle/>
          <a:p>
            <a:fld id="{2A603762-5A9D-4E17-B278-B877F8215AB7}" type="slidenum">
              <a:rPr lang="en-GB" smtClean="0"/>
              <a:t>5</a:t>
            </a:fld>
            <a:endParaRPr lang="en-GB"/>
          </a:p>
        </p:txBody>
      </p:sp>
    </p:spTree>
    <p:extLst>
      <p:ext uri="{BB962C8B-B14F-4D97-AF65-F5344CB8AC3E}">
        <p14:creationId xmlns:p14="http://schemas.microsoft.com/office/powerpoint/2010/main" val="3358368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university acknowledges and celebrates the ambiguity of openness in its mission statement: “The Open University’s mission is to be open to people, places, methods and ideas” (Open University, n.d. </a:t>
            </a:r>
            <a:r>
              <a:rPr lang="en-US" sz="1200" b="0" i="0" u="sng" strike="noStrike" kern="1200" dirty="0">
                <a:solidFill>
                  <a:schemeClr val="tx1"/>
                </a:solidFill>
                <a:effectLst/>
                <a:latin typeface="+mn-lt"/>
                <a:ea typeface="+mn-ea"/>
                <a:cs typeface="+mn-cs"/>
                <a:hlinkClick r:id="rId3"/>
              </a:rPr>
              <a:t>http://www.open.ac.uk/about/main/strategy-and-policies/history-ou</a:t>
            </a:r>
            <a:r>
              <a:rPr lang="en-US" sz="1200" b="0" i="0" u="none" strike="noStrike" kern="1200" dirty="0">
                <a:solidFill>
                  <a:schemeClr val="tx1"/>
                </a:solidFill>
                <a:effectLst/>
                <a:latin typeface="+mn-lt"/>
                <a:ea typeface="+mn-ea"/>
                <a:cs typeface="+mn-cs"/>
              </a:rPr>
              <a:t>).</a:t>
            </a:r>
            <a:endParaRPr lang="en-US" b="0" dirty="0">
              <a:effectLst/>
            </a:endParaRPr>
          </a:p>
          <a:p>
            <a:br>
              <a:rPr lang="en-US" dirty="0"/>
            </a:br>
            <a:endParaRPr lang="en-GB" dirty="0"/>
          </a:p>
        </p:txBody>
      </p:sp>
      <p:sp>
        <p:nvSpPr>
          <p:cNvPr id="4" name="Slide Number Placeholder 3"/>
          <p:cNvSpPr>
            <a:spLocks noGrp="1"/>
          </p:cNvSpPr>
          <p:nvPr>
            <p:ph type="sldNum" sz="quarter" idx="5"/>
          </p:nvPr>
        </p:nvSpPr>
        <p:spPr/>
        <p:txBody>
          <a:bodyPr/>
          <a:lstStyle/>
          <a:p>
            <a:fld id="{2A603762-5A9D-4E17-B278-B877F8215AB7}" type="slidenum">
              <a:rPr lang="en-GB" smtClean="0"/>
              <a:t>6</a:t>
            </a:fld>
            <a:endParaRPr lang="en-GB"/>
          </a:p>
        </p:txBody>
      </p:sp>
    </p:spTree>
    <p:extLst>
      <p:ext uri="{BB962C8B-B14F-4D97-AF65-F5344CB8AC3E}">
        <p14:creationId xmlns:p14="http://schemas.microsoft.com/office/powerpoint/2010/main" val="2520296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While such material has previously been offered in London, a face-to-face, intensive iteration of the course delivered with </a:t>
            </a:r>
            <a:r>
              <a:rPr lang="en-GB" sz="1200" kern="1200" dirty="0" err="1">
                <a:solidFill>
                  <a:schemeClr val="tx1"/>
                </a:solidFill>
                <a:effectLst/>
                <a:latin typeface="+mn-lt"/>
                <a:ea typeface="+mn-ea"/>
                <a:cs typeface="+mn-cs"/>
              </a:rPr>
              <a:t>Njala</a:t>
            </a:r>
            <a:r>
              <a:rPr lang="en-GB" sz="1200" kern="1200" dirty="0">
                <a:solidFill>
                  <a:schemeClr val="tx1"/>
                </a:solidFill>
                <a:effectLst/>
                <a:latin typeface="+mn-lt"/>
                <a:ea typeface="+mn-ea"/>
                <a:cs typeface="+mn-cs"/>
              </a:rPr>
              <a:t> University in Sierra Leone has been very successful and is heavily oversubscribed. Despite this demand, for many there exist issues which prevent travel to study, and it was considered, therefore, that delivering some of the topics as an open online course could enable the team to meet demand. However, the approach also presented a unique opportunity to bring together, open access to, and enable the subsequent reuse of rich and topic-specific testimony from UCL, international, and in-country experts.</a:t>
            </a:r>
          </a:p>
          <a:p>
            <a:r>
              <a:rPr lang="en-US" sz="120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they engaged with open educational practices in a variety of ways, employing the practical principles of Universal Design to deliver content that was accessible to varied audiences, and open pedagogic methods. For example, while the course utilised Freetown as an overarching case study, learners were invited to discuss, apply, align the concepts and techniques covered to their own contexts, wherever they were in the world.</a:t>
            </a:r>
          </a:p>
          <a:p>
            <a:r>
              <a:rPr lang="en-GB" sz="1200" kern="1200" dirty="0">
                <a:solidFill>
                  <a:schemeClr val="tx1"/>
                </a:solidFill>
                <a:effectLst/>
                <a:latin typeface="+mn-lt"/>
                <a:ea typeface="+mn-ea"/>
                <a:cs typeface="+mn-cs"/>
              </a:rPr>
              <a:t>A further decision was taken to make course content accessible outside of its original context as OER, and made available via UCL’s </a:t>
            </a:r>
            <a:r>
              <a:rPr lang="en-GB" sz="1200" kern="1200" dirty="0" err="1">
                <a:solidFill>
                  <a:schemeClr val="tx1"/>
                </a:solidFill>
                <a:effectLst/>
                <a:latin typeface="+mn-lt"/>
                <a:ea typeface="+mn-ea"/>
                <a:cs typeface="+mn-cs"/>
              </a:rPr>
              <a:t>OpenEd@UCL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respository</a:t>
            </a:r>
            <a:r>
              <a:rPr lang="en-GB" sz="1200" kern="1200" dirty="0">
                <a:solidFill>
                  <a:schemeClr val="tx1"/>
                </a:solidFill>
                <a:effectLst/>
                <a:latin typeface="+mn-lt"/>
                <a:ea typeface="+mn-ea"/>
                <a:cs typeface="+mn-cs"/>
              </a:rPr>
              <a:t> pilot scheme  - these materials are currently its most viewed and downloaded. They also represent the first full set of course materials to be made available on the platform. Future work will look to explore how it might be possible to promote localisation activities through provision of supporting documentation.</a:t>
            </a:r>
            <a:endParaRPr lang="en-GB" dirty="0"/>
          </a:p>
        </p:txBody>
      </p:sp>
      <p:sp>
        <p:nvSpPr>
          <p:cNvPr id="4" name="Slide Number Placeholder 3"/>
          <p:cNvSpPr>
            <a:spLocks noGrp="1"/>
          </p:cNvSpPr>
          <p:nvPr>
            <p:ph type="sldNum" sz="quarter" idx="5"/>
          </p:nvPr>
        </p:nvSpPr>
        <p:spPr/>
        <p:txBody>
          <a:bodyPr/>
          <a:lstStyle/>
          <a:p>
            <a:fld id="{2A603762-5A9D-4E17-B278-B877F8215AB7}" type="slidenum">
              <a:rPr lang="en-GB" smtClean="0"/>
              <a:t>9</a:t>
            </a:fld>
            <a:endParaRPr lang="en-GB"/>
          </a:p>
        </p:txBody>
      </p:sp>
    </p:spTree>
    <p:extLst>
      <p:ext uri="{BB962C8B-B14F-4D97-AF65-F5344CB8AC3E}">
        <p14:creationId xmlns:p14="http://schemas.microsoft.com/office/powerpoint/2010/main" val="3632988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2AA393-4E1D-476B-A61A-542FE9BF3FF9}"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F12D04-02DA-49B7-AD2F-4E3C0F248F4E}" type="slidenum">
              <a:rPr lang="en-GB" smtClean="0"/>
              <a:t>‹#›</a:t>
            </a:fld>
            <a:endParaRPr lang="en-GB"/>
          </a:p>
        </p:txBody>
      </p:sp>
      <p:pic>
        <p:nvPicPr>
          <p:cNvPr id="7" name="Picture 18">
            <a:extLst>
              <a:ext uri="{FF2B5EF4-FFF2-40B4-BE49-F238E27FC236}">
                <a16:creationId xmlns:a16="http://schemas.microsoft.com/office/drawing/2014/main" id="{F10B66BF-30DD-4B1D-8CD0-31C7979F9A4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41956" t="30807" r="2130"/>
          <a:stretch>
            <a:fillRect/>
          </a:stretch>
        </p:blipFill>
        <p:spPr bwMode="auto">
          <a:xfrm>
            <a:off x="-1" y="-1"/>
            <a:ext cx="12191181" cy="172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60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AA393-4E1D-476B-A61A-542FE9BF3FF9}"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F12D04-02DA-49B7-AD2F-4E3C0F248F4E}" type="slidenum">
              <a:rPr lang="en-GB" smtClean="0"/>
              <a:t>‹#›</a:t>
            </a:fld>
            <a:endParaRPr lang="en-GB"/>
          </a:p>
        </p:txBody>
      </p:sp>
    </p:spTree>
    <p:extLst>
      <p:ext uri="{BB962C8B-B14F-4D97-AF65-F5344CB8AC3E}">
        <p14:creationId xmlns:p14="http://schemas.microsoft.com/office/powerpoint/2010/main" val="355889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AA393-4E1D-476B-A61A-542FE9BF3FF9}"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F12D04-02DA-49B7-AD2F-4E3C0F248F4E}" type="slidenum">
              <a:rPr lang="en-GB" smtClean="0"/>
              <a:t>‹#›</a:t>
            </a:fld>
            <a:endParaRPr lang="en-GB"/>
          </a:p>
        </p:txBody>
      </p:sp>
    </p:spTree>
    <p:extLst>
      <p:ext uri="{BB962C8B-B14F-4D97-AF65-F5344CB8AC3E}">
        <p14:creationId xmlns:p14="http://schemas.microsoft.com/office/powerpoint/2010/main" val="322312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AA393-4E1D-476B-A61A-542FE9BF3FF9}"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F12D04-02DA-49B7-AD2F-4E3C0F248F4E}" type="slidenum">
              <a:rPr lang="en-GB" smtClean="0"/>
              <a:t>‹#›</a:t>
            </a:fld>
            <a:endParaRPr lang="en-GB"/>
          </a:p>
        </p:txBody>
      </p:sp>
    </p:spTree>
    <p:extLst>
      <p:ext uri="{BB962C8B-B14F-4D97-AF65-F5344CB8AC3E}">
        <p14:creationId xmlns:p14="http://schemas.microsoft.com/office/powerpoint/2010/main" val="622200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2AA393-4E1D-476B-A61A-542FE9BF3FF9}"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F12D04-02DA-49B7-AD2F-4E3C0F248F4E}" type="slidenum">
              <a:rPr lang="en-GB" smtClean="0"/>
              <a:t>‹#›</a:t>
            </a:fld>
            <a:endParaRPr lang="en-GB"/>
          </a:p>
        </p:txBody>
      </p:sp>
    </p:spTree>
    <p:extLst>
      <p:ext uri="{BB962C8B-B14F-4D97-AF65-F5344CB8AC3E}">
        <p14:creationId xmlns:p14="http://schemas.microsoft.com/office/powerpoint/2010/main" val="1014645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2AA393-4E1D-476B-A61A-542FE9BF3FF9}" type="datetimeFigureOut">
              <a:rPr lang="en-GB" smtClean="0"/>
              <a:t>12/03/2019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F12D04-02DA-49B7-AD2F-4E3C0F248F4E}" type="slidenum">
              <a:rPr lang="en-GB" smtClean="0"/>
              <a:t>‹#›</a:t>
            </a:fld>
            <a:endParaRPr lang="en-GB"/>
          </a:p>
        </p:txBody>
      </p:sp>
    </p:spTree>
    <p:extLst>
      <p:ext uri="{BB962C8B-B14F-4D97-AF65-F5344CB8AC3E}">
        <p14:creationId xmlns:p14="http://schemas.microsoft.com/office/powerpoint/2010/main" val="11019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2AA393-4E1D-476B-A61A-542FE9BF3FF9}" type="datetimeFigureOut">
              <a:rPr lang="en-GB" smtClean="0"/>
              <a:t>12/03/2019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5F12D04-02DA-49B7-AD2F-4E3C0F248F4E}" type="slidenum">
              <a:rPr lang="en-GB" smtClean="0"/>
              <a:t>‹#›</a:t>
            </a:fld>
            <a:endParaRPr lang="en-GB"/>
          </a:p>
        </p:txBody>
      </p:sp>
    </p:spTree>
    <p:extLst>
      <p:ext uri="{BB962C8B-B14F-4D97-AF65-F5344CB8AC3E}">
        <p14:creationId xmlns:p14="http://schemas.microsoft.com/office/powerpoint/2010/main" val="4313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2AA393-4E1D-476B-A61A-542FE9BF3FF9}" type="datetimeFigureOut">
              <a:rPr lang="en-GB" smtClean="0"/>
              <a:t>12/03/2019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5F12D04-02DA-49B7-AD2F-4E3C0F248F4E}" type="slidenum">
              <a:rPr lang="en-GB" smtClean="0"/>
              <a:t>‹#›</a:t>
            </a:fld>
            <a:endParaRPr lang="en-GB"/>
          </a:p>
        </p:txBody>
      </p:sp>
    </p:spTree>
    <p:extLst>
      <p:ext uri="{BB962C8B-B14F-4D97-AF65-F5344CB8AC3E}">
        <p14:creationId xmlns:p14="http://schemas.microsoft.com/office/powerpoint/2010/main" val="537577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AA393-4E1D-476B-A61A-542FE9BF3FF9}" type="datetimeFigureOut">
              <a:rPr lang="en-GB" smtClean="0"/>
              <a:t>12/03/2019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5F12D04-02DA-49B7-AD2F-4E3C0F248F4E}" type="slidenum">
              <a:rPr lang="en-GB" smtClean="0"/>
              <a:t>‹#›</a:t>
            </a:fld>
            <a:endParaRPr lang="en-GB"/>
          </a:p>
        </p:txBody>
      </p:sp>
    </p:spTree>
    <p:extLst>
      <p:ext uri="{BB962C8B-B14F-4D97-AF65-F5344CB8AC3E}">
        <p14:creationId xmlns:p14="http://schemas.microsoft.com/office/powerpoint/2010/main" val="2422768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2AA393-4E1D-476B-A61A-542FE9BF3FF9}" type="datetimeFigureOut">
              <a:rPr lang="en-GB" smtClean="0"/>
              <a:t>12/03/2019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F12D04-02DA-49B7-AD2F-4E3C0F248F4E}" type="slidenum">
              <a:rPr lang="en-GB" smtClean="0"/>
              <a:t>‹#›</a:t>
            </a:fld>
            <a:endParaRPr lang="en-GB"/>
          </a:p>
        </p:txBody>
      </p:sp>
    </p:spTree>
    <p:extLst>
      <p:ext uri="{BB962C8B-B14F-4D97-AF65-F5344CB8AC3E}">
        <p14:creationId xmlns:p14="http://schemas.microsoft.com/office/powerpoint/2010/main" val="199958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2AA393-4E1D-476B-A61A-542FE9BF3FF9}" type="datetimeFigureOut">
              <a:rPr lang="en-GB" smtClean="0"/>
              <a:t>12/03/2019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F12D04-02DA-49B7-AD2F-4E3C0F248F4E}" type="slidenum">
              <a:rPr lang="en-GB" smtClean="0"/>
              <a:t>‹#›</a:t>
            </a:fld>
            <a:endParaRPr lang="en-GB"/>
          </a:p>
        </p:txBody>
      </p:sp>
    </p:spTree>
    <p:extLst>
      <p:ext uri="{BB962C8B-B14F-4D97-AF65-F5344CB8AC3E}">
        <p14:creationId xmlns:p14="http://schemas.microsoft.com/office/powerpoint/2010/main" val="1489762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AA393-4E1D-476B-A61A-542FE9BF3FF9}" type="datetimeFigureOut">
              <a:rPr lang="en-GB" smtClean="0"/>
              <a:t>12/03/2019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F12D04-02DA-49B7-AD2F-4E3C0F248F4E}" type="slidenum">
              <a:rPr lang="en-GB" smtClean="0"/>
              <a:t>‹#›</a:t>
            </a:fld>
            <a:endParaRPr lang="en-GB"/>
          </a:p>
        </p:txBody>
      </p:sp>
    </p:spTree>
    <p:extLst>
      <p:ext uri="{BB962C8B-B14F-4D97-AF65-F5344CB8AC3E}">
        <p14:creationId xmlns:p14="http://schemas.microsoft.com/office/powerpoint/2010/main" val="408174550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1" name="Rectangle 71">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18" name="Rectangle 2"/>
          <p:cNvSpPr>
            <a:spLocks noGrp="1" noChangeArrowheads="1"/>
          </p:cNvSpPr>
          <p:nvPr>
            <p:ph type="ctrTitle"/>
          </p:nvPr>
        </p:nvSpPr>
        <p:spPr>
          <a:xfrm>
            <a:off x="838199" y="4525347"/>
            <a:ext cx="6801321" cy="1737360"/>
          </a:xfrm>
        </p:spPr>
        <p:txBody>
          <a:bodyPr anchor="ctr">
            <a:normAutofit/>
          </a:bodyPr>
          <a:lstStyle/>
          <a:p>
            <a:pPr algn="r"/>
            <a:r>
              <a:rPr lang="en-US" sz="3800" b="1" dirty="0">
                <a:latin typeface="Aharoni" panose="02010803020104030203" pitchFamily="2" charset="-79"/>
                <a:cs typeface="Aharoni" panose="02010803020104030203" pitchFamily="2" charset="-79"/>
              </a:rPr>
              <a:t>open, networked, connected</a:t>
            </a:r>
            <a:r>
              <a:rPr lang="en-US" sz="3800" dirty="0">
                <a:latin typeface="Aharoni" panose="02010803020104030203" pitchFamily="2" charset="-79"/>
                <a:cs typeface="Aharoni" panose="02010803020104030203" pitchFamily="2" charset="-79"/>
              </a:rPr>
              <a:t> </a:t>
            </a:r>
            <a:br>
              <a:rPr lang="en-US" sz="3800" dirty="0">
                <a:latin typeface="Aharoni" panose="02010803020104030203" pitchFamily="2" charset="-79"/>
                <a:cs typeface="Aharoni" panose="02010803020104030203" pitchFamily="2" charset="-79"/>
              </a:rPr>
            </a:br>
            <a:r>
              <a:rPr lang="en-US" sz="3200" i="1" dirty="0">
                <a:latin typeface="Aharoni" panose="02010803020104030203" pitchFamily="2" charset="-79"/>
                <a:cs typeface="Aharoni" panose="02010803020104030203" pitchFamily="2" charset="-79"/>
              </a:rPr>
              <a:t>open educational practices </a:t>
            </a:r>
            <a:br>
              <a:rPr lang="en-US" sz="3200" i="1" dirty="0">
                <a:latin typeface="Aharoni" panose="02010803020104030203" pitchFamily="2" charset="-79"/>
                <a:cs typeface="Aharoni" panose="02010803020104030203" pitchFamily="2" charset="-79"/>
              </a:rPr>
            </a:br>
            <a:r>
              <a:rPr lang="en-US" sz="3200" i="1" dirty="0">
                <a:latin typeface="Aharoni" panose="02010803020104030203" pitchFamily="2" charset="-79"/>
                <a:cs typeface="Aharoni" panose="02010803020104030203" pitchFamily="2" charset="-79"/>
              </a:rPr>
              <a:t>for a connected curriculum </a:t>
            </a:r>
            <a:endParaRPr lang="en-US" sz="3800" i="1" dirty="0">
              <a:latin typeface="Aharoni" panose="02010803020104030203" pitchFamily="2" charset="-79"/>
              <a:ea typeface="ＭＳ Ｐゴシック" pitchFamily="34" charset="-128"/>
              <a:cs typeface="Aharoni" panose="02010803020104030203" pitchFamily="2" charset="-79"/>
            </a:endParaRPr>
          </a:p>
        </p:txBody>
      </p:sp>
      <p:sp>
        <p:nvSpPr>
          <p:cNvPr id="9219" name="Rectangle 3"/>
          <p:cNvSpPr>
            <a:spLocks noGrp="1" noChangeArrowheads="1"/>
          </p:cNvSpPr>
          <p:nvPr>
            <p:ph type="subTitle" idx="1"/>
          </p:nvPr>
        </p:nvSpPr>
        <p:spPr>
          <a:xfrm>
            <a:off x="7961258" y="4307233"/>
            <a:ext cx="3392541" cy="2202624"/>
          </a:xfrm>
        </p:spPr>
        <p:txBody>
          <a:bodyPr anchor="ctr">
            <a:normAutofit/>
          </a:bodyPr>
          <a:lstStyle/>
          <a:p>
            <a:pPr algn="l"/>
            <a:r>
              <a:rPr lang="en-GB" b="1" dirty="0">
                <a:latin typeface="Arial Nova Cond Light" panose="020B0604020202020204" pitchFamily="34" charset="0"/>
              </a:rPr>
              <a:t>Leo </a:t>
            </a:r>
            <a:r>
              <a:rPr lang="en-GB" b="1" dirty="0" err="1">
                <a:latin typeface="Arial Nova Cond Light" panose="020B0604020202020204" pitchFamily="34" charset="0"/>
              </a:rPr>
              <a:t>Havemann</a:t>
            </a:r>
            <a:r>
              <a:rPr lang="en-GB" b="1" dirty="0">
                <a:latin typeface="Arial Nova Cond Light" panose="020B0604020202020204" pitchFamily="34" charset="0"/>
              </a:rPr>
              <a:t> and Jo Stroud</a:t>
            </a:r>
          </a:p>
          <a:p>
            <a:pPr algn="l"/>
            <a:r>
              <a:rPr lang="en-US" sz="2000" dirty="0">
                <a:latin typeface="Arial Nova Cond Light" panose="020B0604020202020204" pitchFamily="34" charset="0"/>
                <a:ea typeface="ＭＳ Ｐゴシック" pitchFamily="34" charset="-128"/>
              </a:rPr>
              <a:t>U</a:t>
            </a:r>
            <a:r>
              <a:rPr lang="en-GB" sz="2000" dirty="0">
                <a:latin typeface="Arial Nova Cond Light" panose="020B0604020202020204" pitchFamily="34" charset="0"/>
                <a:ea typeface="ＭＳ Ｐゴシック" pitchFamily="34" charset="-128"/>
              </a:rPr>
              <a:t>CL Digital Education</a:t>
            </a:r>
          </a:p>
          <a:p>
            <a:pPr algn="l"/>
            <a:endParaRPr lang="en-US" dirty="0">
              <a:latin typeface="Arial Nova Cond Light" panose="020B0604020202020204" pitchFamily="34" charset="0"/>
              <a:ea typeface="ＭＳ Ｐゴシック" pitchFamily="34" charset="-128"/>
            </a:endParaRPr>
          </a:p>
          <a:p>
            <a:pPr algn="l"/>
            <a:r>
              <a:rPr lang="en-US" sz="2000" dirty="0">
                <a:latin typeface="Arial Nova Cond Light" panose="020B0604020202020204" pitchFamily="34" charset="0"/>
                <a:ea typeface="ＭＳ Ｐゴシック" pitchFamily="34" charset="-128"/>
              </a:rPr>
              <a:t>O</a:t>
            </a:r>
            <a:r>
              <a:rPr lang="en-GB" sz="2000" dirty="0" err="1">
                <a:latin typeface="Arial Nova Cond Light" panose="020B0604020202020204" pitchFamily="34" charset="0"/>
                <a:ea typeface="ＭＳ Ｐゴシック" pitchFamily="34" charset="-128"/>
              </a:rPr>
              <a:t>pening</a:t>
            </a:r>
            <a:r>
              <a:rPr lang="en-GB" sz="2000" dirty="0">
                <a:latin typeface="Arial Nova Cond Light" panose="020B0604020202020204" pitchFamily="34" charset="0"/>
                <a:ea typeface="ＭＳ Ｐゴシック" pitchFamily="34" charset="-128"/>
              </a:rPr>
              <a:t> UCL | 13 March 2019</a:t>
            </a:r>
          </a:p>
        </p:txBody>
      </p:sp>
      <p:sp>
        <p:nvSpPr>
          <p:cNvPr id="9222" name="Oval 73">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23" name="Oval 75">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24" name="Oval 77">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25" name="Freeform: Shape 79">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226" name="Straight Connector 81">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18">
            <a:extLst>
              <a:ext uri="{FF2B5EF4-FFF2-40B4-BE49-F238E27FC236}">
                <a16:creationId xmlns:a16="http://schemas.microsoft.com/office/drawing/2014/main" id="{75D640C9-74BD-46B5-84BA-50689A25D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1956" t="30807" r="2130"/>
          <a:stretch>
            <a:fillRect/>
          </a:stretch>
        </p:blipFill>
        <p:spPr bwMode="auto">
          <a:xfrm>
            <a:off x="-1" y="-755009"/>
            <a:ext cx="12191999" cy="141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85BEFDA-56DD-4509-A11A-C2CEFEDB22E0}"/>
              </a:ext>
            </a:extLst>
          </p:cNvPr>
          <p:cNvSpPr>
            <a:spLocks noGrp="1"/>
          </p:cNvSpPr>
          <p:nvPr>
            <p:ph type="title"/>
          </p:nvPr>
        </p:nvSpPr>
        <p:spPr>
          <a:xfrm>
            <a:off x="863029" y="1012004"/>
            <a:ext cx="3416158" cy="4795408"/>
          </a:xfrm>
        </p:spPr>
        <p:txBody>
          <a:bodyPr>
            <a:normAutofit/>
          </a:bodyPr>
          <a:lstStyle/>
          <a:p>
            <a:r>
              <a:rPr lang="en-US" dirty="0">
                <a:solidFill>
                  <a:srgbClr val="FFFFFF"/>
                </a:solidFill>
                <a:latin typeface="Aharoni" panose="02010803020104030203" pitchFamily="2" charset="-79"/>
                <a:cs typeface="Aharoni" panose="02010803020104030203" pitchFamily="2" charset="-79"/>
              </a:rPr>
              <a:t>students working in the open</a:t>
            </a:r>
            <a:endParaRPr lang="en-GB" dirty="0">
              <a:solidFill>
                <a:srgbClr val="FFFFFF"/>
              </a:solidFill>
              <a:latin typeface="Aharoni" panose="02010803020104030203" pitchFamily="2" charset="-79"/>
              <a:cs typeface="Aharoni" panose="02010803020104030203" pitchFamily="2" charset="-79"/>
            </a:endParaRPr>
          </a:p>
        </p:txBody>
      </p:sp>
      <p:graphicFrame>
        <p:nvGraphicFramePr>
          <p:cNvPr id="5" name="Content Placeholder 2">
            <a:extLst>
              <a:ext uri="{FF2B5EF4-FFF2-40B4-BE49-F238E27FC236}">
                <a16:creationId xmlns:a16="http://schemas.microsoft.com/office/drawing/2014/main" id="{8EE61D56-9378-47BA-B41C-E8EE16944112}"/>
              </a:ext>
            </a:extLst>
          </p:cNvPr>
          <p:cNvGraphicFramePr>
            <a:graphicFrameLocks noGrp="1"/>
          </p:cNvGraphicFramePr>
          <p:nvPr>
            <p:ph idx="1"/>
            <p:extLst>
              <p:ext uri="{D42A27DB-BD31-4B8C-83A1-F6EECF244321}">
                <p14:modId xmlns:p14="http://schemas.microsoft.com/office/powerpoint/2010/main" val="240645367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4719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D27703-E9CB-461A-A8D5-6874D7EEC143}"/>
              </a:ext>
            </a:extLst>
          </p:cNvPr>
          <p:cNvSpPr>
            <a:spLocks noGrp="1"/>
          </p:cNvSpPr>
          <p:nvPr>
            <p:ph type="title"/>
          </p:nvPr>
        </p:nvSpPr>
        <p:spPr>
          <a:xfrm>
            <a:off x="966952" y="1204108"/>
            <a:ext cx="2669406" cy="1781175"/>
          </a:xfrm>
        </p:spPr>
        <p:txBody>
          <a:bodyPr>
            <a:normAutofit/>
          </a:bodyPr>
          <a:lstStyle/>
          <a:p>
            <a:r>
              <a:rPr lang="en-US" sz="3200" dirty="0">
                <a:solidFill>
                  <a:srgbClr val="FFFFFF"/>
                </a:solidFill>
                <a:latin typeface="Aharoni" panose="02010803020104030203" pitchFamily="2" charset="-79"/>
                <a:cs typeface="Aharoni" panose="02010803020104030203" pitchFamily="2" charset="-79"/>
              </a:rPr>
              <a:t>the connected curriculum</a:t>
            </a:r>
            <a:endParaRPr lang="en-GB" sz="3200" dirty="0">
              <a:solidFill>
                <a:srgbClr val="FFFFFF"/>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EA205AD7-01B8-42C7-AD80-1EF0BAC777AC}"/>
              </a:ext>
            </a:extLst>
          </p:cNvPr>
          <p:cNvSpPr>
            <a:spLocks noGrp="1"/>
          </p:cNvSpPr>
          <p:nvPr>
            <p:ph idx="1"/>
          </p:nvPr>
        </p:nvSpPr>
        <p:spPr>
          <a:xfrm>
            <a:off x="966951" y="3355130"/>
            <a:ext cx="3092981" cy="3172130"/>
          </a:xfrm>
        </p:spPr>
        <p:txBody>
          <a:bodyPr>
            <a:normAutofit/>
          </a:bodyPr>
          <a:lstStyle/>
          <a:p>
            <a:r>
              <a:rPr lang="en-US" sz="2400" dirty="0">
                <a:latin typeface="Arial Nova Cond Light" panose="020B0306020202020204" pitchFamily="34" charset="0"/>
              </a:rPr>
              <a:t>Research-based approach</a:t>
            </a:r>
          </a:p>
          <a:p>
            <a:r>
              <a:rPr lang="en-US" sz="2400" dirty="0">
                <a:latin typeface="Arial Nova Cond Light" panose="020B0306020202020204" pitchFamily="34" charset="0"/>
              </a:rPr>
              <a:t>Interdisciplinarity</a:t>
            </a:r>
          </a:p>
          <a:p>
            <a:r>
              <a:rPr lang="en-US" sz="2400" dirty="0">
                <a:latin typeface="Arial Nova Cond Light" panose="020B0306020202020204" pitchFamily="34" charset="0"/>
              </a:rPr>
              <a:t>Permeability of learning communities</a:t>
            </a:r>
          </a:p>
          <a:p>
            <a:r>
              <a:rPr lang="en-US" sz="2400" dirty="0">
                <a:latin typeface="Arial Nova Cond Light" panose="020B0306020202020204" pitchFamily="34" charset="0"/>
              </a:rPr>
              <a:t>Assessment that addresses audiences beyond markers</a:t>
            </a:r>
          </a:p>
        </p:txBody>
      </p:sp>
      <p:pic>
        <p:nvPicPr>
          <p:cNvPr id="4" name="Picture 3" descr="CC Framework 06.eps">
            <a:extLst>
              <a:ext uri="{FF2B5EF4-FFF2-40B4-BE49-F238E27FC236}">
                <a16:creationId xmlns:a16="http://schemas.microsoft.com/office/drawing/2014/main" id="{EA71EAAE-B88D-45F4-AEEF-EBE189BFC2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1264" y="-303697"/>
            <a:ext cx="6093313" cy="86027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198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16A1D-528A-49AC-8E5D-EAD1F5DDE00B}"/>
              </a:ext>
            </a:extLst>
          </p:cNvPr>
          <p:cNvSpPr>
            <a:spLocks noGrp="1"/>
          </p:cNvSpPr>
          <p:nvPr>
            <p:ph type="title"/>
          </p:nvPr>
        </p:nvSpPr>
        <p:spPr>
          <a:xfrm>
            <a:off x="838200" y="723578"/>
            <a:ext cx="4595071" cy="1645501"/>
          </a:xfrm>
        </p:spPr>
        <p:txBody>
          <a:bodyPr>
            <a:normAutofit/>
          </a:bodyPr>
          <a:lstStyle/>
          <a:p>
            <a:r>
              <a:rPr lang="en-US" dirty="0">
                <a:latin typeface="Aharoni" panose="02010803020104030203" pitchFamily="2" charset="-79"/>
                <a:cs typeface="Aharoni" panose="02010803020104030203" pitchFamily="2" charset="-79"/>
              </a:rPr>
              <a:t>education strategy </a:t>
            </a:r>
            <a:r>
              <a:rPr lang="en-GB" sz="5400" dirty="0">
                <a:latin typeface="Aharoni" panose="02010803020104030203" pitchFamily="2" charset="-79"/>
                <a:cs typeface="Aharoni" panose="02010803020104030203" pitchFamily="2" charset="-79"/>
              </a:rPr>
              <a:t>2016-21</a:t>
            </a:r>
            <a:endParaRPr lang="en-GB" dirty="0">
              <a:latin typeface="Aharoni" panose="02010803020104030203" pitchFamily="2" charset="-79"/>
              <a:cs typeface="Aharoni" panose="02010803020104030203" pitchFamily="2" charset="-79"/>
            </a:endParaRPr>
          </a:p>
        </p:txBody>
      </p:sp>
      <p:sp>
        <p:nvSpPr>
          <p:cNvPr id="24" name="Content Placeholder 10">
            <a:extLst>
              <a:ext uri="{FF2B5EF4-FFF2-40B4-BE49-F238E27FC236}">
                <a16:creationId xmlns:a16="http://schemas.microsoft.com/office/drawing/2014/main" id="{E0338634-B251-4F55-BF7D-BB89909A792D}"/>
              </a:ext>
            </a:extLst>
          </p:cNvPr>
          <p:cNvSpPr>
            <a:spLocks noGrp="1"/>
          </p:cNvSpPr>
          <p:nvPr>
            <p:ph idx="1"/>
          </p:nvPr>
        </p:nvSpPr>
        <p:spPr>
          <a:xfrm>
            <a:off x="838200" y="2543300"/>
            <a:ext cx="4595071" cy="3891244"/>
          </a:xfrm>
        </p:spPr>
        <p:txBody>
          <a:bodyPr>
            <a:normAutofit/>
          </a:bodyPr>
          <a:lstStyle/>
          <a:p>
            <a:pPr marL="0" indent="0">
              <a:buNone/>
            </a:pPr>
            <a:endParaRPr lang="en-US" sz="3600" b="1" dirty="0">
              <a:latin typeface="Arial Nova Cond Light" panose="020B0306020202020204" pitchFamily="34" charset="0"/>
            </a:endParaRPr>
          </a:p>
          <a:p>
            <a:pPr marL="0" indent="0">
              <a:buNone/>
            </a:pPr>
            <a:r>
              <a:rPr lang="en-US" sz="3600" b="1" dirty="0">
                <a:latin typeface="Arial Nova Cond Light" panose="020B0306020202020204" pitchFamily="34" charset="0"/>
              </a:rPr>
              <a:t>connect students with each other, with staff, with research and with the outside world</a:t>
            </a:r>
            <a:r>
              <a:rPr lang="en-US" sz="3600" dirty="0">
                <a:latin typeface="Arial Nova Cond Light" panose="020B0306020202020204" pitchFamily="34" charset="0"/>
              </a:rPr>
              <a:t> </a:t>
            </a:r>
            <a:r>
              <a:rPr lang="en-US" sz="3200" dirty="0">
                <a:latin typeface="Arial Nova Cond Light" panose="020B0306020202020204" pitchFamily="34" charset="0"/>
              </a:rPr>
              <a:t>to support networked, research-based and interdisciplinary education</a:t>
            </a:r>
            <a:endParaRPr lang="en-US" sz="2400" dirty="0">
              <a:latin typeface="Arial Nova Cond Light" panose="020B0306020202020204" pitchFamily="34" charset="0"/>
            </a:endParaRPr>
          </a:p>
        </p:txBody>
      </p:sp>
      <p:sp>
        <p:nvSpPr>
          <p:cNvPr id="34" name="Rectangle 28">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0">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screenshot of a social media post&#10;&#10;Description generated with very high confidence">
            <a:extLst>
              <a:ext uri="{FF2B5EF4-FFF2-40B4-BE49-F238E27FC236}">
                <a16:creationId xmlns:a16="http://schemas.microsoft.com/office/drawing/2014/main" id="{EB2F5465-2C99-4108-88CF-ABC16022DD48}"/>
              </a:ext>
            </a:extLst>
          </p:cNvPr>
          <p:cNvPicPr>
            <a:picLocks noChangeAspect="1"/>
          </p:cNvPicPr>
          <p:nvPr/>
        </p:nvPicPr>
        <p:blipFill rotWithShape="1">
          <a:blip r:embed="rId2"/>
          <a:srcRect r="-4" b="14717"/>
          <a:stretch/>
        </p:blipFill>
        <p:spPr>
          <a:xfrm>
            <a:off x="6298367" y="103110"/>
            <a:ext cx="2699348" cy="2699360"/>
          </a:xfrm>
          <a:prstGeom prst="rect">
            <a:avLst/>
          </a:prstGeom>
        </p:spPr>
      </p:pic>
      <p:pic>
        <p:nvPicPr>
          <p:cNvPr id="6" name="Picture 5" descr="A group of people posing for the camera&#10;&#10;Description generated with very high confidence">
            <a:extLst>
              <a:ext uri="{FF2B5EF4-FFF2-40B4-BE49-F238E27FC236}">
                <a16:creationId xmlns:a16="http://schemas.microsoft.com/office/drawing/2014/main" id="{84BC8FBF-A4C4-48F9-A363-48AE8D15A2FA}"/>
              </a:ext>
            </a:extLst>
          </p:cNvPr>
          <p:cNvPicPr>
            <a:picLocks noChangeAspect="1"/>
          </p:cNvPicPr>
          <p:nvPr/>
        </p:nvPicPr>
        <p:blipFill rotWithShape="1">
          <a:blip r:embed="rId3"/>
          <a:srcRect r="-4" b="22776"/>
          <a:stretch/>
        </p:blipFill>
        <p:spPr>
          <a:xfrm>
            <a:off x="7412482" y="3634850"/>
            <a:ext cx="3482503" cy="3146625"/>
          </a:xfrm>
          <a:prstGeom prst="rect">
            <a:avLst/>
          </a:prstGeom>
        </p:spPr>
      </p:pic>
      <p:pic>
        <p:nvPicPr>
          <p:cNvPr id="23" name="Content Placeholder 4" descr="A screenshot of a person&#10;&#10;Description generated with very high confidence">
            <a:extLst>
              <a:ext uri="{FF2B5EF4-FFF2-40B4-BE49-F238E27FC236}">
                <a16:creationId xmlns:a16="http://schemas.microsoft.com/office/drawing/2014/main" id="{8D3E2B55-623E-4E14-83D3-26F4FC6DB6AD}"/>
              </a:ext>
            </a:extLst>
          </p:cNvPr>
          <p:cNvPicPr>
            <a:picLocks noChangeAspect="1"/>
          </p:cNvPicPr>
          <p:nvPr/>
        </p:nvPicPr>
        <p:blipFill rotWithShape="1">
          <a:blip r:embed="rId4"/>
          <a:srcRect t="25032" r="1" b="6636"/>
          <a:stretch/>
        </p:blipFill>
        <p:spPr>
          <a:xfrm>
            <a:off x="9249687" y="861751"/>
            <a:ext cx="2882153" cy="2457458"/>
          </a:xfrm>
          <a:prstGeom prst="rect">
            <a:avLst/>
          </a:prstGeom>
        </p:spPr>
      </p:pic>
    </p:spTree>
    <p:extLst>
      <p:ext uri="{BB962C8B-B14F-4D97-AF65-F5344CB8AC3E}">
        <p14:creationId xmlns:p14="http://schemas.microsoft.com/office/powerpoint/2010/main" val="3267784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36380C-1D39-4982-802C-96147355C967}"/>
              </a:ext>
            </a:extLst>
          </p:cNvPr>
          <p:cNvSpPr>
            <a:spLocks noGrp="1"/>
          </p:cNvSpPr>
          <p:nvPr>
            <p:ph type="title"/>
          </p:nvPr>
        </p:nvSpPr>
        <p:spPr>
          <a:xfrm>
            <a:off x="863029" y="1012004"/>
            <a:ext cx="3416158" cy="4795408"/>
          </a:xfrm>
        </p:spPr>
        <p:txBody>
          <a:bodyPr>
            <a:normAutofit/>
          </a:bodyPr>
          <a:lstStyle/>
          <a:p>
            <a:r>
              <a:rPr lang="en-US" dirty="0">
                <a:solidFill>
                  <a:srgbClr val="FFFFFF"/>
                </a:solidFill>
                <a:latin typeface="Aharoni" panose="02010803020104030203" pitchFamily="2" charset="-79"/>
                <a:cs typeface="Aharoni" panose="02010803020104030203" pitchFamily="2" charset="-79"/>
              </a:rPr>
              <a:t>exploring connections between CC and OE</a:t>
            </a:r>
            <a:endParaRPr lang="en-GB" dirty="0">
              <a:solidFill>
                <a:srgbClr val="FFFFFF"/>
              </a:solidFill>
              <a:latin typeface="Aharoni" panose="02010803020104030203" pitchFamily="2" charset="-79"/>
              <a:cs typeface="Aharoni" panose="02010803020104030203" pitchFamily="2" charset="-79"/>
            </a:endParaRPr>
          </a:p>
        </p:txBody>
      </p:sp>
      <p:graphicFrame>
        <p:nvGraphicFramePr>
          <p:cNvPr id="5" name="Content Placeholder 2">
            <a:extLst>
              <a:ext uri="{FF2B5EF4-FFF2-40B4-BE49-F238E27FC236}">
                <a16:creationId xmlns:a16="http://schemas.microsoft.com/office/drawing/2014/main" id="{BE43E154-C9CD-45A2-9EBA-F7E4136B7525}"/>
              </a:ext>
            </a:extLst>
          </p:cNvPr>
          <p:cNvGraphicFramePr>
            <a:graphicFrameLocks noGrp="1"/>
          </p:cNvGraphicFramePr>
          <p:nvPr>
            <p:ph idx="1"/>
            <p:extLst>
              <p:ext uri="{D42A27DB-BD31-4B8C-83A1-F6EECF244321}">
                <p14:modId xmlns:p14="http://schemas.microsoft.com/office/powerpoint/2010/main" val="79766499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7759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71CDFB-7DD9-490A-B857-F3407BA12433}"/>
              </a:ext>
            </a:extLst>
          </p:cNvPr>
          <p:cNvSpPr>
            <a:spLocks noGrp="1"/>
          </p:cNvSpPr>
          <p:nvPr>
            <p:ph type="title"/>
          </p:nvPr>
        </p:nvSpPr>
        <p:spPr>
          <a:xfrm>
            <a:off x="863029" y="1012004"/>
            <a:ext cx="3416158" cy="4795408"/>
          </a:xfrm>
        </p:spPr>
        <p:txBody>
          <a:bodyPr>
            <a:normAutofit/>
          </a:bodyPr>
          <a:lstStyle/>
          <a:p>
            <a:r>
              <a:rPr lang="en-US" dirty="0">
                <a:solidFill>
                  <a:srgbClr val="FFFFFF"/>
                </a:solidFill>
                <a:latin typeface="Aharoni" panose="02010803020104030203" pitchFamily="2" charset="-79"/>
                <a:cs typeface="Aharoni" panose="02010803020104030203" pitchFamily="2" charset="-79"/>
              </a:rPr>
              <a:t>troubling ‘openness’</a:t>
            </a:r>
            <a:endParaRPr lang="en-GB" dirty="0">
              <a:solidFill>
                <a:srgbClr val="FFFFFF"/>
              </a:solidFill>
              <a:latin typeface="Aharoni" panose="02010803020104030203" pitchFamily="2" charset="-79"/>
              <a:cs typeface="Aharoni" panose="02010803020104030203" pitchFamily="2" charset="-79"/>
            </a:endParaRPr>
          </a:p>
        </p:txBody>
      </p:sp>
      <p:graphicFrame>
        <p:nvGraphicFramePr>
          <p:cNvPr id="5" name="Content Placeholder 2">
            <a:extLst>
              <a:ext uri="{FF2B5EF4-FFF2-40B4-BE49-F238E27FC236}">
                <a16:creationId xmlns:a16="http://schemas.microsoft.com/office/drawing/2014/main" id="{46BF772D-5439-4C81-88FC-D91B26E893BC}"/>
              </a:ext>
            </a:extLst>
          </p:cNvPr>
          <p:cNvGraphicFramePr>
            <a:graphicFrameLocks noGrp="1"/>
          </p:cNvGraphicFramePr>
          <p:nvPr>
            <p:ph idx="1"/>
            <p:extLst>
              <p:ext uri="{D42A27DB-BD31-4B8C-83A1-F6EECF244321}">
                <p14:modId xmlns:p14="http://schemas.microsoft.com/office/powerpoint/2010/main" val="41358510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1288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7">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AE47A10-B70E-41C7-969B-7D690FB74B50}"/>
              </a:ext>
            </a:extLst>
          </p:cNvPr>
          <p:cNvSpPr>
            <a:spLocks noGrp="1"/>
          </p:cNvSpPr>
          <p:nvPr>
            <p:ph type="title"/>
          </p:nvPr>
        </p:nvSpPr>
        <p:spPr>
          <a:xfrm>
            <a:off x="863029" y="1012004"/>
            <a:ext cx="3416158" cy="4795408"/>
          </a:xfrm>
        </p:spPr>
        <p:txBody>
          <a:bodyPr>
            <a:normAutofit/>
          </a:bodyPr>
          <a:lstStyle/>
          <a:p>
            <a:r>
              <a:rPr lang="en-US" dirty="0">
                <a:solidFill>
                  <a:srgbClr val="FFFFFF"/>
                </a:solidFill>
                <a:latin typeface="Aharoni" panose="02010803020104030203" pitchFamily="2" charset="-79"/>
                <a:cs typeface="Aharoni" panose="02010803020104030203" pitchFamily="2" charset="-79"/>
              </a:rPr>
              <a:t>open… </a:t>
            </a:r>
            <a:br>
              <a:rPr lang="en-US" dirty="0">
                <a:solidFill>
                  <a:srgbClr val="FFFFFF"/>
                </a:solidFill>
                <a:latin typeface="Aharoni" panose="02010803020104030203" pitchFamily="2" charset="-79"/>
                <a:cs typeface="Aharoni" panose="02010803020104030203" pitchFamily="2" charset="-79"/>
              </a:rPr>
            </a:br>
            <a:r>
              <a:rPr lang="en-US" dirty="0">
                <a:solidFill>
                  <a:srgbClr val="FFFFFF"/>
                </a:solidFill>
                <a:latin typeface="Aharoni" panose="02010803020104030203" pitchFamily="2" charset="-79"/>
                <a:cs typeface="Aharoni" panose="02010803020104030203" pitchFamily="2" charset="-79"/>
              </a:rPr>
              <a:t>but in what sense?</a:t>
            </a:r>
            <a:endParaRPr lang="en-GB" dirty="0">
              <a:solidFill>
                <a:srgbClr val="FFFFFF"/>
              </a:solidFill>
              <a:latin typeface="Aharoni" panose="02010803020104030203" pitchFamily="2" charset="-79"/>
              <a:cs typeface="Aharoni" panose="02010803020104030203" pitchFamily="2" charset="-79"/>
            </a:endParaRPr>
          </a:p>
        </p:txBody>
      </p:sp>
      <p:graphicFrame>
        <p:nvGraphicFramePr>
          <p:cNvPr id="13" name="Content Placeholder 2">
            <a:extLst>
              <a:ext uri="{FF2B5EF4-FFF2-40B4-BE49-F238E27FC236}">
                <a16:creationId xmlns:a16="http://schemas.microsoft.com/office/drawing/2014/main" id="{D9742E4C-11E2-490F-8745-E69E13D618AB}"/>
              </a:ext>
            </a:extLst>
          </p:cNvPr>
          <p:cNvGraphicFramePr>
            <a:graphicFrameLocks noGrp="1"/>
          </p:cNvGraphicFramePr>
          <p:nvPr>
            <p:ph idx="1"/>
            <p:extLst>
              <p:ext uri="{D42A27DB-BD31-4B8C-83A1-F6EECF244321}">
                <p14:modId xmlns:p14="http://schemas.microsoft.com/office/powerpoint/2010/main" val="134105784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3292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85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3FCA3D-A1E3-46EA-9EF5-084E474D0512}"/>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latin typeface="Aharoni" panose="02010803020104030203" pitchFamily="2" charset="-79"/>
                <a:cs typeface="Aharoni" panose="02010803020104030203" pitchFamily="2" charset="-79"/>
              </a:rPr>
              <a:t>open education as a wide umbrella</a:t>
            </a:r>
            <a:endParaRPr lang="en-GB" dirty="0">
              <a:solidFill>
                <a:srgbClr val="FFFFFF"/>
              </a:solidFill>
              <a:latin typeface="Aharoni" panose="02010803020104030203" pitchFamily="2" charset="-79"/>
              <a:cs typeface="Aharoni" panose="02010803020104030203" pitchFamily="2" charset="-79"/>
            </a:endParaRPr>
          </a:p>
        </p:txBody>
      </p:sp>
      <p:pic>
        <p:nvPicPr>
          <p:cNvPr id="1026" name="Picture 2" descr="https://lh6.googleusercontent.com/-pZD-Cxhp6boX40QbScHQiq7VtZqJjaUc48PaBng_HOgogRVZrDU_A9jLTRJdHEfEhkyVjwNQjMvpKVi4zoiXPvFWFy_ODi6qavD0wXq7WlEZMa7pDdtIsC99OCgw0dyyjHU-tmuC2s">
            <a:extLst>
              <a:ext uri="{FF2B5EF4-FFF2-40B4-BE49-F238E27FC236}">
                <a16:creationId xmlns:a16="http://schemas.microsoft.com/office/drawing/2014/main" id="{D4DDFCF7-1E11-4804-BEA9-F89FD9045F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24" r="1" b="4207"/>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865088D-0A1C-4AAA-B1D0-04EDF10FBC70}"/>
              </a:ext>
            </a:extLst>
          </p:cNvPr>
          <p:cNvSpPr>
            <a:spLocks noGrp="1"/>
          </p:cNvSpPr>
          <p:nvPr>
            <p:ph idx="1"/>
          </p:nvPr>
        </p:nvSpPr>
        <p:spPr>
          <a:xfrm>
            <a:off x="8029319" y="447472"/>
            <a:ext cx="3424739" cy="5865779"/>
          </a:xfrm>
        </p:spPr>
        <p:txBody>
          <a:bodyPr anchor="ctr">
            <a:normAutofit/>
          </a:bodyPr>
          <a:lstStyle/>
          <a:p>
            <a:r>
              <a:rPr lang="en-US" sz="3200" dirty="0">
                <a:solidFill>
                  <a:srgbClr val="FFFFFF"/>
                </a:solidFill>
                <a:latin typeface="Arial Nova Cond Light" panose="020B0306020202020204" pitchFamily="34" charset="0"/>
              </a:rPr>
              <a:t>Closely identified with current digital practices: OER, MOOCs - but a history of ‘openness’ precedes these </a:t>
            </a:r>
          </a:p>
          <a:p>
            <a:r>
              <a:rPr lang="en-US" sz="3200" dirty="0">
                <a:solidFill>
                  <a:srgbClr val="FFFFFF"/>
                </a:solidFill>
                <a:latin typeface="Arial Nova Cond Light" panose="020B0306020202020204" pitchFamily="34" charset="0"/>
              </a:rPr>
              <a:t>Therefore, situated, contextual</a:t>
            </a:r>
          </a:p>
          <a:p>
            <a:r>
              <a:rPr lang="en-US" sz="3200" dirty="0">
                <a:solidFill>
                  <a:srgbClr val="FFFFFF"/>
                </a:solidFill>
                <a:latin typeface="Arial Nova Cond Light" panose="020B0306020202020204" pitchFamily="34" charset="0"/>
              </a:rPr>
              <a:t>What is open(ed) changes according to context, purpose, participants</a:t>
            </a:r>
            <a:endParaRPr lang="en-GB" sz="3200" dirty="0">
              <a:solidFill>
                <a:srgbClr val="FFFFFF"/>
              </a:solidFill>
              <a:latin typeface="Arial Nova Cond Light" panose="020B0306020202020204" pitchFamily="34" charset="0"/>
            </a:endParaRPr>
          </a:p>
        </p:txBody>
      </p:sp>
    </p:spTree>
    <p:extLst>
      <p:ext uri="{BB962C8B-B14F-4D97-AF65-F5344CB8AC3E}">
        <p14:creationId xmlns:p14="http://schemas.microsoft.com/office/powerpoint/2010/main" val="2879624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B49D785D-BB6F-4FB6-B8AD-6D5B36278929}"/>
              </a:ext>
            </a:extLst>
          </p:cNvPr>
          <p:cNvSpPr>
            <a:spLocks noGrp="1"/>
          </p:cNvSpPr>
          <p:nvPr>
            <p:ph type="title"/>
          </p:nvPr>
        </p:nvSpPr>
        <p:spPr>
          <a:xfrm>
            <a:off x="535020" y="685800"/>
            <a:ext cx="2780271" cy="5105400"/>
          </a:xfrm>
        </p:spPr>
        <p:txBody>
          <a:bodyPr>
            <a:normAutofit/>
          </a:bodyPr>
          <a:lstStyle/>
          <a:p>
            <a:r>
              <a:rPr lang="en-US" sz="4000" dirty="0">
                <a:solidFill>
                  <a:srgbClr val="FFFFFF"/>
                </a:solidFill>
                <a:latin typeface="Aharoni" panose="02010803020104030203" pitchFamily="2" charset="-79"/>
                <a:cs typeface="Aharoni" panose="02010803020104030203" pitchFamily="2" charset="-79"/>
              </a:rPr>
              <a:t>key drivers</a:t>
            </a:r>
            <a:endParaRPr lang="en-GB" sz="4000" dirty="0">
              <a:solidFill>
                <a:srgbClr val="FFFFFF"/>
              </a:solidFill>
              <a:latin typeface="Aharoni" panose="02010803020104030203" pitchFamily="2" charset="-79"/>
              <a:cs typeface="Aharoni" panose="02010803020104030203" pitchFamily="2" charset="-79"/>
            </a:endParaRPr>
          </a:p>
        </p:txBody>
      </p:sp>
      <p:graphicFrame>
        <p:nvGraphicFramePr>
          <p:cNvPr id="5" name="Content Placeholder 2">
            <a:extLst>
              <a:ext uri="{FF2B5EF4-FFF2-40B4-BE49-F238E27FC236}">
                <a16:creationId xmlns:a16="http://schemas.microsoft.com/office/drawing/2014/main" id="{E8BE088D-1B8F-4F68-A05D-F13B033B5494}"/>
              </a:ext>
            </a:extLst>
          </p:cNvPr>
          <p:cNvGraphicFramePr>
            <a:graphicFrameLocks noGrp="1"/>
          </p:cNvGraphicFramePr>
          <p:nvPr>
            <p:ph idx="1"/>
            <p:extLst>
              <p:ext uri="{D42A27DB-BD31-4B8C-83A1-F6EECF244321}">
                <p14:modId xmlns:p14="http://schemas.microsoft.com/office/powerpoint/2010/main" val="423052191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7149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01C3D593-47F6-4E13-8F7A-5D923EC2D94B}"/>
              </a:ext>
            </a:extLst>
          </p:cNvPr>
          <p:cNvPicPr>
            <a:picLocks noGrp="1" noChangeAspect="1"/>
          </p:cNvPicPr>
          <p:nvPr>
            <p:ph idx="1"/>
          </p:nvPr>
        </p:nvPicPr>
        <p:blipFill rotWithShape="1">
          <a:blip r:embed="rId3"/>
          <a:srcRect l="567" r="2099"/>
          <a:stretch/>
        </p:blipFill>
        <p:spPr>
          <a:xfrm>
            <a:off x="20" y="10"/>
            <a:ext cx="12191980" cy="6857990"/>
          </a:xfrm>
          <a:prstGeom prst="rect">
            <a:avLst/>
          </a:prstGeom>
        </p:spPr>
      </p:pic>
    </p:spTree>
    <p:extLst>
      <p:ext uri="{BB962C8B-B14F-4D97-AF65-F5344CB8AC3E}">
        <p14:creationId xmlns:p14="http://schemas.microsoft.com/office/powerpoint/2010/main" val="17877602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1037</TotalTime>
  <Words>794</Words>
  <Application>Microsoft Office PowerPoint</Application>
  <PresentationFormat>Widescreen</PresentationFormat>
  <Paragraphs>49</Paragraphs>
  <Slides>10</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ＭＳ Ｐゴシック</vt:lpstr>
      <vt:lpstr>Aharoni</vt:lpstr>
      <vt:lpstr>Arial</vt:lpstr>
      <vt:lpstr>Arial Nova Cond Light</vt:lpstr>
      <vt:lpstr>Arial Nova Light</vt:lpstr>
      <vt:lpstr>Calibri</vt:lpstr>
      <vt:lpstr>Calibri Light</vt:lpstr>
      <vt:lpstr>Office Theme</vt:lpstr>
      <vt:lpstr>open, networked, connected  open educational practices  for a connected curriculum </vt:lpstr>
      <vt:lpstr>the connected curriculum</vt:lpstr>
      <vt:lpstr>education strategy 2016-21</vt:lpstr>
      <vt:lpstr>exploring connections between CC and OE</vt:lpstr>
      <vt:lpstr>troubling ‘openness’</vt:lpstr>
      <vt:lpstr>open…  but in what sense?</vt:lpstr>
      <vt:lpstr>open education as a wide umbrella</vt:lpstr>
      <vt:lpstr>key drivers</vt:lpstr>
      <vt:lpstr>PowerPoint Presentation</vt:lpstr>
      <vt:lpstr>students working in the open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networked, connected  open educational practices  for a connected curriculum </dc:title>
  <dc:creator>leohavemann@gmail.com</dc:creator>
  <cp:lastModifiedBy>leohavemann@gmail.com</cp:lastModifiedBy>
  <cp:revision>15</cp:revision>
  <dcterms:created xsi:type="dcterms:W3CDTF">2019-03-12T20:41:04Z</dcterms:created>
  <dcterms:modified xsi:type="dcterms:W3CDTF">2019-03-13T15:00:05Z</dcterms:modified>
</cp:coreProperties>
</file>