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5"/>
  </p:notesMasterIdLst>
  <p:sldIdLst>
    <p:sldId id="285" r:id="rId2"/>
    <p:sldId id="298" r:id="rId3"/>
    <p:sldId id="304" r:id="rId4"/>
    <p:sldId id="287" r:id="rId5"/>
    <p:sldId id="311" r:id="rId6"/>
    <p:sldId id="306" r:id="rId7"/>
    <p:sldId id="308" r:id="rId8"/>
    <p:sldId id="290" r:id="rId9"/>
    <p:sldId id="313" r:id="rId10"/>
    <p:sldId id="286" r:id="rId11"/>
    <p:sldId id="309" r:id="rId12"/>
    <p:sldId id="299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72907" autoAdjust="0"/>
  </p:normalViewPr>
  <p:slideViewPr>
    <p:cSldViewPr snapToGrid="0">
      <p:cViewPr varScale="1">
        <p:scale>
          <a:sx n="84" d="100"/>
          <a:sy n="84" d="100"/>
        </p:scale>
        <p:origin x="16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OpenEd@UCL@ Deposit/Download</a:t>
            </a:r>
            <a:r>
              <a:rPr lang="en-US" baseline="0"/>
              <a:t>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429800783098834E-2"/>
          <c:y val="2.0571234775428351E-2"/>
          <c:w val="0.91359752162127272"/>
          <c:h val="0.68852664484355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Deposits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mmm\-yy</c:formatCode>
                <c:ptCount val="6"/>
                <c:pt idx="0">
                  <c:v>43374</c:v>
                </c:pt>
                <c:pt idx="1">
                  <c:v>43405</c:v>
                </c:pt>
                <c:pt idx="2">
                  <c:v>43435</c:v>
                </c:pt>
                <c:pt idx="3">
                  <c:v>43466</c:v>
                </c:pt>
                <c:pt idx="4">
                  <c:v>43497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15</c:v>
                </c:pt>
                <c:pt idx="2">
                  <c:v>15</c:v>
                </c:pt>
                <c:pt idx="3">
                  <c:v>59</c:v>
                </c:pt>
                <c:pt idx="4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B-40EB-AA10-1587B9F73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9835359"/>
        <c:axId val="1839819967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Number of Downloads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mmm\-yy</c:formatCode>
                <c:ptCount val="6"/>
                <c:pt idx="0">
                  <c:v>43374</c:v>
                </c:pt>
                <c:pt idx="1">
                  <c:v>43405</c:v>
                </c:pt>
                <c:pt idx="2">
                  <c:v>43435</c:v>
                </c:pt>
                <c:pt idx="3">
                  <c:v>43466</c:v>
                </c:pt>
                <c:pt idx="4">
                  <c:v>43497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202</c:v>
                </c:pt>
                <c:pt idx="1">
                  <c:v>67</c:v>
                </c:pt>
                <c:pt idx="2">
                  <c:v>61</c:v>
                </c:pt>
                <c:pt idx="3">
                  <c:v>138</c:v>
                </c:pt>
                <c:pt idx="4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4B-40EB-AA10-1587B9F73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835359"/>
        <c:axId val="1839819967"/>
      </c:lineChart>
      <c:dateAx>
        <c:axId val="18398353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819967"/>
        <c:crosses val="autoZero"/>
        <c:auto val="1"/>
        <c:lblOffset val="100"/>
        <c:baseTimeUnit val="months"/>
      </c:dateAx>
      <c:valAx>
        <c:axId val="1839819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83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3D55A-A6A6-456C-8293-814BE468F16B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80CAB-99DA-4494-9ED2-1A1C4109D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7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1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80CAB-99DA-4494-9ED2-1A1C4109D3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80CAB-99DA-4494-9ED2-1A1C4109D3D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4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80CAB-99DA-4494-9ED2-1A1C4109D3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5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5356-54F6-4A6F-A474-A229978A58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734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80CAB-99DA-4494-9ED2-1A1C4109D3D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4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80CAB-99DA-4494-9ED2-1A1C4109D3D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01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80CAB-99DA-4494-9ED2-1A1C4109D3D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3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5356-54F6-4A6F-A474-A229978A58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5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02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3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9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26291"/>
            <a:ext cx="6172200" cy="499341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26291"/>
            <a:ext cx="3932237" cy="4993416"/>
          </a:xfrm>
        </p:spPr>
        <p:txBody>
          <a:bodyPr>
            <a:normAutofit/>
          </a:bodyPr>
          <a:lstStyle>
            <a:lvl1pPr marL="0" indent="0">
              <a:buNone/>
              <a:defRPr sz="42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2117"/>
            <a:ext cx="12192000" cy="988484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bg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FACULTY, SCHOOL, DEPARTMENT OR INSTITUTE NAME HERE</a:t>
            </a:r>
          </a:p>
          <a:p>
            <a:pPr lvl="1"/>
            <a:r>
              <a:rPr lang="en-US" dirty="0" smtClean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0891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598"/>
            <a:ext cx="10515600" cy="8681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1400"/>
            <a:ext cx="10515600" cy="4044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FDD1E-968D-4A85-AA4E-D0DA482CA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9" y="-1"/>
            <a:ext cx="12204357" cy="11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21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07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20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81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77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73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13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80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24211"/>
            <a:ext cx="10515600" cy="86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2314"/>
            <a:ext cx="10515600" cy="418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5E96-9543-44F5-BDBB-793B0CE1F6E3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8162-36CC-476A-B8A7-21A923D9E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5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.p.l.young@ucl.ac.uk" TargetMode="External"/><Relationship Id="rId4" Type="http://schemas.openxmlformats.org/officeDocument/2006/relationships/hyperlink" Target="mailto:j.hedges@ucl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teaching-learning/education-strateg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o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-education-repository.ucl.ac.u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0"/>
            <a:ext cx="12192000" cy="1646767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AA8BE3-AB66-4EC1-A525-2B60F7B7F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843" y="1000493"/>
            <a:ext cx="9144000" cy="2387600"/>
          </a:xfrm>
        </p:spPr>
        <p:txBody>
          <a:bodyPr/>
          <a:lstStyle/>
          <a:p>
            <a:r>
              <a:rPr lang="en-GB" b="1" cap="all" dirty="0">
                <a:latin typeface="Arial" panose="020B0604020202020204" pitchFamily="34" charset="0"/>
                <a:cs typeface="Arial" panose="020B0604020202020204" pitchFamily="34" charset="0"/>
              </a:rPr>
              <a:t>Open education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56E67-CC6A-476E-9E88-9740D23E7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843" y="3480168"/>
            <a:ext cx="9144000" cy="1655762"/>
          </a:xfrm>
        </p:spPr>
        <p:txBody>
          <a:bodyPr/>
          <a:lstStyle/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Introducing </a:t>
            </a: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OpenEd@UCL</a:t>
            </a:r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13 March 2019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2AFCCC-A025-43F6-B53B-A453EA3E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609" y="5737861"/>
            <a:ext cx="5388781" cy="628649"/>
          </a:xfrm>
        </p:spPr>
        <p:txBody>
          <a:bodyPr/>
          <a:lstStyle/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June Hedges 			Clive Young</a:t>
            </a:r>
          </a:p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j.hedges@ucl.ac.uk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c.p.l.young@ucl.ac.uk</a:t>
            </a:r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21498" y="774725"/>
            <a:ext cx="7318611" cy="763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</a:t>
            </a:r>
          </a:p>
          <a:p>
            <a:pPr algn="l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oer@ucl.ac.uk   |   www.ucl.ac.uk/oer   |   @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OpenUCL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Twitter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0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1378354"/>
            <a:ext cx="10645140" cy="868103"/>
          </a:xfrm>
        </p:spPr>
        <p:txBody>
          <a:bodyPr>
            <a:normAutofit/>
          </a:bodyPr>
          <a:lstStyle/>
          <a:p>
            <a:r>
              <a:rPr lang="en-GB" dirty="0" err="1" smtClean="0"/>
              <a:t>OpenEd@UCL</a:t>
            </a:r>
            <a:r>
              <a:rPr lang="en-GB" dirty="0" smtClean="0"/>
              <a:t>: activity overview</a:t>
            </a:r>
            <a:endParaRPr lang="en-GB" dirty="0"/>
          </a:p>
        </p:txBody>
      </p:sp>
      <p:sp>
        <p:nvSpPr>
          <p:cNvPr id="8" name="Content Placeholder 27">
            <a:extLst>
              <a:ext uri="{FF2B5EF4-FFF2-40B4-BE49-F238E27FC236}">
                <a16:creationId xmlns:a16="http://schemas.microsoft.com/office/drawing/2014/main" id="{4F4D8A2B-939E-4F5E-BA06-0E12127CE6C3}"/>
              </a:ext>
            </a:extLst>
          </p:cNvPr>
          <p:cNvSpPr txBox="1">
            <a:spLocks/>
          </p:cNvSpPr>
          <p:nvPr/>
        </p:nvSpPr>
        <p:spPr>
          <a:xfrm>
            <a:off x="232756" y="1313411"/>
            <a:ext cx="11025270" cy="504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3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30058" y="448228"/>
            <a:ext cx="7318611" cy="763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3"/>
          <a:srcRect l="23263" t="54814" r="22888" b="20524"/>
          <a:stretch/>
        </p:blipFill>
        <p:spPr bwMode="auto">
          <a:xfrm>
            <a:off x="680557" y="2542457"/>
            <a:ext cx="10372253" cy="3161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70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OpenEd@UCL</a:t>
            </a:r>
            <a:r>
              <a:rPr lang="en-GB" dirty="0" smtClean="0"/>
              <a:t>: activity</a:t>
            </a:r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30058" y="448228"/>
            <a:ext cx="7318611" cy="763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Education@UCL</a:t>
            </a:r>
            <a:endParaRPr lang="en-GB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69753"/>
              </p:ext>
            </p:extLst>
          </p:nvPr>
        </p:nvGraphicFramePr>
        <p:xfrm>
          <a:off x="838200" y="2171701"/>
          <a:ext cx="10515600" cy="418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380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377511-06FB-45E8-B2F3-F4DDAD8A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10471318" cy="13258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7">
            <a:extLst>
              <a:ext uri="{FF2B5EF4-FFF2-40B4-BE49-F238E27FC236}">
                <a16:creationId xmlns:a16="http://schemas.microsoft.com/office/drawing/2014/main" id="{E94F90C7-283D-42A6-B8C7-FE2735E4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24" y="1805938"/>
            <a:ext cx="10850702" cy="4550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of next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phase of development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Broader scope to include additional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use case –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‘Trove’ for the strategic management of UCL’s education outputs (open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not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exercise (based on requirements and business case developed during current phase) with view to delivering a full service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promotion of Open Education practice at UCL</a:t>
            </a:r>
          </a:p>
          <a:p>
            <a:pPr marL="0" indent="0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AFCCC-A025-43F6-B53B-A453EA3E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10419826" cy="365125"/>
          </a:xfrm>
        </p:spPr>
        <p:txBody>
          <a:bodyPr/>
          <a:lstStyle/>
          <a:p>
            <a:r>
              <a:rPr lang="en-GB" sz="1100" i="1" u="sng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: Slide 1 ‘</a:t>
            </a:r>
            <a:r>
              <a:rPr lang="en-GB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Brain’ (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CC0 1.0 Universal ) / Slide 4 UCL Education Strategy 2016-2021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https://www.ucl.ac.uk/teaching-learning/education-strategy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123" y="480059"/>
            <a:ext cx="5908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</a:p>
        </p:txBody>
      </p:sp>
    </p:spTree>
    <p:extLst>
      <p:ext uri="{BB962C8B-B14F-4D97-AF65-F5344CB8AC3E}">
        <p14:creationId xmlns:p14="http://schemas.microsoft.com/office/powerpoint/2010/main" val="365682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1583473"/>
            <a:ext cx="10515600" cy="70918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937261" y="2811907"/>
            <a:ext cx="10418128" cy="2140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67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More information: </a:t>
            </a:r>
            <a:r>
              <a:rPr lang="en-GB" dirty="0">
                <a:hlinkClick r:id="rId3"/>
              </a:rPr>
              <a:t>http://www.ucl.ac.uk/oer</a:t>
            </a:r>
            <a:endParaRPr lang="en-GB" dirty="0"/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839788" y="5141859"/>
            <a:ext cx="10515600" cy="1100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67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54996" y="301097"/>
            <a:ext cx="7318611" cy="763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</a:p>
        </p:txBody>
      </p:sp>
    </p:spTree>
    <p:extLst>
      <p:ext uri="{BB962C8B-B14F-4D97-AF65-F5344CB8AC3E}">
        <p14:creationId xmlns:p14="http://schemas.microsoft.com/office/powerpoint/2010/main" val="36402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73825" y="1662545"/>
            <a:ext cx="10784201" cy="4693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 at 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UCL</a:t>
            </a:r>
          </a:p>
          <a:p>
            <a:pPr marL="0" indent="0">
              <a:buNone/>
            </a:pPr>
            <a:endParaRPr lang="en-GB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drivers</a:t>
            </a:r>
          </a:p>
          <a:p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OpenEd@UCL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developments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9378C-E18C-4B71-92BD-C7F12A3EE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46" y="3320660"/>
            <a:ext cx="3253509" cy="2338459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title"/>
          </p:nvPr>
        </p:nvSpPr>
        <p:spPr>
          <a:xfrm>
            <a:off x="92075" y="0"/>
            <a:ext cx="10664825" cy="1119188"/>
          </a:xfrm>
        </p:spPr>
        <p:txBody>
          <a:bodyPr/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OPEN EDUCATION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oer@ucl.ac.uk   |   www.ucl.ac.uk/oer   |   @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Openn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Twitter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92075" y="425591"/>
            <a:ext cx="7318611" cy="763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oer@ucl.ac.uk   |   www.ucl.ac.uk/oer   |   @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OpenUCL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Twitter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46414"/>
            <a:ext cx="10988040" cy="49099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education has been at UCL for years…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UCL Education Strategy 2016–21 (Objective 7) states that by 2021…</a:t>
            </a:r>
          </a:p>
          <a:p>
            <a:pPr marL="0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“we will have introduced an open education resources (OER) service to provide a showcase for UCL education and for student-generated content, and to bring together internal resources of common interest in support of the connected curriculum”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377511-06FB-45E8-B2F3-F4DDAD8A055C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9918868" cy="1119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30058" y="448228"/>
            <a:ext cx="7318611" cy="763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</a:p>
        </p:txBody>
      </p:sp>
    </p:spTree>
    <p:extLst>
      <p:ext uri="{BB962C8B-B14F-4D97-AF65-F5344CB8AC3E}">
        <p14:creationId xmlns:p14="http://schemas.microsoft.com/office/powerpoint/2010/main" val="26878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377511-06FB-45E8-B2F3-F4DDAD8A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918868" cy="111911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GB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331470" y="1405890"/>
            <a:ext cx="10926556" cy="495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Roadmap (2017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GB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Five components: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Pilot Open Education repository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Open Education strategy for UCL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Community of practice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Portfolio of policies and guidance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0181" y="442216"/>
            <a:ext cx="7318611" cy="763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5660" t="8436" r="38624" b="2636"/>
          <a:stretch/>
        </p:blipFill>
        <p:spPr>
          <a:xfrm>
            <a:off x="7638822" y="1538475"/>
            <a:ext cx="3819441" cy="46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89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377511-06FB-45E8-B2F3-F4DDAD8A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918868" cy="111911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GB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331470" y="1561332"/>
            <a:ext cx="6217920" cy="47950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Connected Curriculum</a:t>
            </a:r>
          </a:p>
          <a:p>
            <a:pPr marL="0" indent="0">
              <a:buNone/>
            </a:pP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UCL’s research-based teaching framework, which aims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to ensure that all UCL students are able to learn through participating in research and enquiry at all levels of their programme of study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03: Students make connections across subjects and out to the world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05: Students lead to produce outputs – assignments directed at an audience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06: Students connect with each other, across phases and with alumni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0181" y="442216"/>
            <a:ext cx="7318611" cy="763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10" y="1333679"/>
            <a:ext cx="10618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mage result for connected curricu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90" y="1333678"/>
            <a:ext cx="5623560" cy="46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97980" y="6356350"/>
            <a:ext cx="5360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https://blogs.ucl.ac.uk/ccfellows/sample-page/</a:t>
            </a:r>
          </a:p>
        </p:txBody>
      </p:sp>
    </p:spTree>
    <p:extLst>
      <p:ext uri="{BB962C8B-B14F-4D97-AF65-F5344CB8AC3E}">
        <p14:creationId xmlns:p14="http://schemas.microsoft.com/office/powerpoint/2010/main" val="2208887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598"/>
            <a:ext cx="10515600" cy="62495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of Open Education for UCL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494"/>
            <a:ext cx="10515600" cy="4269855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Wide dissemination of UCL teaching and learning resources (staff and student generated)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 UCL’s international profile as a global education leader (research-based education), and as a leader in Open Scholarship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 the range of high-quality resources available to UCL’s non-traditional learners, without the need to pay additional subscription/license fees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Internal/external marketplace providing access to course ‘tasters’ and cross-disciplinary resources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Long-term curation of UCL’s teaching assets</a:t>
            </a:r>
          </a:p>
          <a:p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30058" y="448228"/>
            <a:ext cx="7318611" cy="763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</a:p>
        </p:txBody>
      </p:sp>
    </p:spTree>
    <p:extLst>
      <p:ext uri="{BB962C8B-B14F-4D97-AF65-F5344CB8AC3E}">
        <p14:creationId xmlns:p14="http://schemas.microsoft.com/office/powerpoint/2010/main" val="445767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1583473"/>
            <a:ext cx="10515600" cy="7091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UCL doing?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225149" y="2951574"/>
            <a:ext cx="323850" cy="63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216638" y="3681669"/>
            <a:ext cx="323850" cy="63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216638" y="4405414"/>
            <a:ext cx="323850" cy="63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25149" y="2951574"/>
            <a:ext cx="0" cy="146654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221198" y="3688019"/>
            <a:ext cx="995440" cy="9525"/>
          </a:xfrm>
          <a:prstGeom prst="straightConnector1">
            <a:avLst/>
          </a:prstGeom>
          <a:ln w="38100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 Placeholder 2"/>
          <p:cNvSpPr txBox="1">
            <a:spLocks/>
          </p:cNvSpPr>
          <p:nvPr/>
        </p:nvSpPr>
        <p:spPr>
          <a:xfrm>
            <a:off x="2865863" y="2628697"/>
            <a:ext cx="8489525" cy="2323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67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(</a:t>
            </a:r>
            <a:r>
              <a:rPr lang="en-GB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inc.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repository)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839788" y="5141859"/>
            <a:ext cx="10515600" cy="1100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67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chemeClr val="tx1"/>
                </a:solidFill>
              </a:rPr>
              <a:t>These activities build on </a:t>
            </a:r>
            <a:r>
              <a:rPr lang="en-GB" dirty="0">
                <a:solidFill>
                  <a:schemeClr val="tx1"/>
                </a:solidFill>
              </a:rPr>
              <a:t>UCL’s </a:t>
            </a:r>
            <a:r>
              <a:rPr lang="en-GB" dirty="0" smtClean="0">
                <a:solidFill>
                  <a:schemeClr val="tx1"/>
                </a:solidFill>
              </a:rPr>
              <a:t>commitment </a:t>
            </a:r>
            <a:r>
              <a:rPr lang="en-GB" dirty="0">
                <a:solidFill>
                  <a:schemeClr val="tx1"/>
                </a:solidFill>
              </a:rPr>
              <a:t>to “open education to all” </a:t>
            </a:r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54996" y="301097"/>
            <a:ext cx="7318611" cy="763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</a:p>
        </p:txBody>
      </p:sp>
    </p:spTree>
    <p:extLst>
      <p:ext uri="{BB962C8B-B14F-4D97-AF65-F5344CB8AC3E}">
        <p14:creationId xmlns:p14="http://schemas.microsoft.com/office/powerpoint/2010/main" val="31400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708660" y="2411730"/>
            <a:ext cx="10549366" cy="394462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proof of concept repository for UCL-created educational resources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include staff and student generated materials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Promotion of Open Education and of the repository at UCL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Collect Initial User Feedback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Devise metrics to measure use of UCL’s open education materials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title"/>
          </p:nvPr>
        </p:nvSpPr>
        <p:spPr>
          <a:xfrm>
            <a:off x="166255" y="340822"/>
            <a:ext cx="10590645" cy="897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" y="1668780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Open Education Repository Project Phase 2 (18/19)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756" t="2411" r="15684" b="-2411"/>
          <a:stretch/>
        </p:blipFill>
        <p:spPr>
          <a:xfrm>
            <a:off x="742950" y="1497330"/>
            <a:ext cx="10610850" cy="5006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9345" y="6207998"/>
            <a:ext cx="7338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https://open-education-repository.ucl.ac.uk/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422" y="456013"/>
            <a:ext cx="6257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Education at UCL</a:t>
            </a:r>
          </a:p>
        </p:txBody>
      </p:sp>
    </p:spTree>
    <p:extLst>
      <p:ext uri="{BB962C8B-B14F-4D97-AF65-F5344CB8AC3E}">
        <p14:creationId xmlns:p14="http://schemas.microsoft.com/office/powerpoint/2010/main" val="263584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529</Words>
  <Application>Microsoft Office PowerPoint</Application>
  <PresentationFormat>Widescreen</PresentationFormat>
  <Paragraphs>88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Wingdings</vt:lpstr>
      <vt:lpstr>1_Office Theme</vt:lpstr>
      <vt:lpstr>Open education</vt:lpstr>
      <vt:lpstr>OPEN EDUCATION oer@ucl.ac.uk   |   www.ucl.ac.uk/oer   |   @Openn Twitter</vt:lpstr>
      <vt:lpstr>PowerPoint Presentation</vt:lpstr>
      <vt:lpstr>PowerPoint Presentation</vt:lpstr>
      <vt:lpstr>PowerPoint Presentation</vt:lpstr>
      <vt:lpstr>Benefits of Open Education for UCL</vt:lpstr>
      <vt:lpstr>PowerPoint Presentation</vt:lpstr>
      <vt:lpstr>Open Education at UCL</vt:lpstr>
      <vt:lpstr>PowerPoint Presentation</vt:lpstr>
      <vt:lpstr>OpenEd@UCL: activity overview</vt:lpstr>
      <vt:lpstr>OpenEd@UCL: activity</vt:lpstr>
      <vt:lpstr>Open Education at UCL </vt:lpstr>
      <vt:lpstr>PowerPoint Presentation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educational resources (OER)</dc:title>
  <dc:creator>Claudia Yogeswaran</dc:creator>
  <cp:lastModifiedBy>June Hedges</cp:lastModifiedBy>
  <cp:revision>187</cp:revision>
  <dcterms:created xsi:type="dcterms:W3CDTF">2018-03-16T14:39:04Z</dcterms:created>
  <dcterms:modified xsi:type="dcterms:W3CDTF">2019-03-13T11:39:52Z</dcterms:modified>
</cp:coreProperties>
</file>