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1" r:id="rId1"/>
  </p:sldMasterIdLst>
  <p:notesMasterIdLst>
    <p:notesMasterId r:id="rId15"/>
  </p:notesMasterIdLst>
  <p:sldIdLst>
    <p:sldId id="285" r:id="rId2"/>
    <p:sldId id="298" r:id="rId3"/>
    <p:sldId id="304" r:id="rId4"/>
    <p:sldId id="287" r:id="rId5"/>
    <p:sldId id="311" r:id="rId6"/>
    <p:sldId id="306" r:id="rId7"/>
    <p:sldId id="308" r:id="rId8"/>
    <p:sldId id="290" r:id="rId9"/>
    <p:sldId id="313" r:id="rId10"/>
    <p:sldId id="286" r:id="rId11"/>
    <p:sldId id="309" r:id="rId12"/>
    <p:sldId id="299" r:id="rId13"/>
    <p:sldId id="314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25" autoAdjust="0"/>
    <p:restoredTop sz="72907" autoAdjust="0"/>
  </p:normalViewPr>
  <p:slideViewPr>
    <p:cSldViewPr snapToGrid="0">
      <p:cViewPr varScale="1">
        <p:scale>
          <a:sx n="84" d="100"/>
          <a:sy n="84" d="100"/>
        </p:scale>
        <p:origin x="1656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OpenEd@UCL@ Deposit/Download</a:t>
            </a:r>
            <a:r>
              <a:rPr lang="en-US" baseline="0"/>
              <a:t>s</a:t>
            </a:r>
            <a:endParaRPr lang="en-US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5.1429800783098834E-2"/>
          <c:y val="2.0571234775428351E-2"/>
          <c:w val="0.91359752162127272"/>
          <c:h val="0.6885266448435518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Number of Deposits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Sheet1!$A$2:$A$7</c:f>
              <c:numCache>
                <c:formatCode>mmm\-yy</c:formatCode>
                <c:ptCount val="6"/>
                <c:pt idx="0">
                  <c:v>43374</c:v>
                </c:pt>
                <c:pt idx="1">
                  <c:v>43405</c:v>
                </c:pt>
                <c:pt idx="2">
                  <c:v>43435</c:v>
                </c:pt>
                <c:pt idx="3">
                  <c:v>43466</c:v>
                </c:pt>
                <c:pt idx="4">
                  <c:v>43497</c:v>
                </c:pt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9</c:v>
                </c:pt>
                <c:pt idx="1">
                  <c:v>15</c:v>
                </c:pt>
                <c:pt idx="2">
                  <c:v>15</c:v>
                </c:pt>
                <c:pt idx="3">
                  <c:v>59</c:v>
                </c:pt>
                <c:pt idx="4">
                  <c:v>161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4B-40EB-AA10-1587B9F73F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39835359"/>
        <c:axId val="1839819967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Number of Downloads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Sheet1!$A$2:$A$7</c:f>
              <c:numCache>
                <c:formatCode>mmm\-yy</c:formatCode>
                <c:ptCount val="6"/>
                <c:pt idx="0">
                  <c:v>43374</c:v>
                </c:pt>
                <c:pt idx="1">
                  <c:v>43405</c:v>
                </c:pt>
                <c:pt idx="2">
                  <c:v>43435</c:v>
                </c:pt>
                <c:pt idx="3">
                  <c:v>43466</c:v>
                </c:pt>
                <c:pt idx="4">
                  <c:v>43497</c:v>
                </c:pt>
              </c:numCache>
            </c:numRef>
          </c:cat>
          <c:val>
            <c:numRef>
              <c:f>Sheet1!$C$2:$C$7</c:f>
              <c:numCache>
                <c:formatCode>General</c:formatCode>
                <c:ptCount val="6"/>
                <c:pt idx="0">
                  <c:v>202</c:v>
                </c:pt>
                <c:pt idx="1">
                  <c:v>67</c:v>
                </c:pt>
                <c:pt idx="2">
                  <c:v>61</c:v>
                </c:pt>
                <c:pt idx="3">
                  <c:v>138</c:v>
                </c:pt>
                <c:pt idx="4">
                  <c:v>160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B4B-40EB-AA10-1587B9F73F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39835359"/>
        <c:axId val="1839819967"/>
      </c:lineChart>
      <c:dateAx>
        <c:axId val="1839835359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9819967"/>
        <c:crosses val="autoZero"/>
        <c:auto val="1"/>
        <c:lblOffset val="100"/>
        <c:baseTimeUnit val="months"/>
      </c:dateAx>
      <c:valAx>
        <c:axId val="18398199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98353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23D55A-A6A6-456C-8293-814BE468F16B}" type="datetimeFigureOut">
              <a:rPr lang="en-GB" smtClean="0"/>
              <a:t>13/03/2019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880CAB-99DA-4494-9ED2-1A1C4109D3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44786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02AD9B-210B-A545-8A1E-463FED0920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4135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80CAB-99DA-4494-9ED2-1A1C4109D3DF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9506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80CAB-99DA-4494-9ED2-1A1C4109D3DF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62459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80CAB-99DA-4494-9ED2-1A1C4109D3DF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46578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945356-54F6-4A6F-A474-A229978A58CB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27344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80CAB-99DA-4494-9ED2-1A1C4109D3DF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43405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80CAB-99DA-4494-9ED2-1A1C4109D3DF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10137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80CAB-99DA-4494-9ED2-1A1C4109D3DF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14361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945356-54F6-4A6F-A474-A229978A58CB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5572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A5E96-9543-44F5-BDBB-793B0CE1F6E3}" type="datetimeFigureOut">
              <a:rPr lang="en-GB" smtClean="0"/>
              <a:t>13/03/2019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88162-36CC-476A-B8A7-21A923D9E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13028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A5E96-9543-44F5-BDBB-793B0CE1F6E3}" type="datetimeFigureOut">
              <a:rPr lang="en-GB" smtClean="0"/>
              <a:t>13/03/2019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88162-36CC-476A-B8A7-21A923D9E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57375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A5E96-9543-44F5-BDBB-793B0CE1F6E3}" type="datetimeFigureOut">
              <a:rPr lang="en-GB" smtClean="0"/>
              <a:t>13/03/2019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88162-36CC-476A-B8A7-21A923D9E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34998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in 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326291"/>
            <a:ext cx="6172200" cy="4993416"/>
          </a:xfrm>
        </p:spPr>
        <p:txBody>
          <a:bodyPr anchor="t"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1326291"/>
            <a:ext cx="3932237" cy="4993416"/>
          </a:xfrm>
        </p:spPr>
        <p:txBody>
          <a:bodyPr>
            <a:normAutofit/>
          </a:bodyPr>
          <a:lstStyle>
            <a:lvl1pPr marL="0" indent="0">
              <a:buNone/>
              <a:defRPr sz="426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0" y="-2117"/>
            <a:ext cx="12192000" cy="988484"/>
            <a:chOff x="0" y="-1588"/>
            <a:chExt cx="9144000" cy="741363"/>
          </a:xfrm>
          <a:solidFill>
            <a:srgbClr val="D6D2C4"/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0" y="-1588"/>
              <a:ext cx="9144000" cy="741363"/>
            </a:xfrm>
            <a:custGeom>
              <a:avLst/>
              <a:gdLst>
                <a:gd name="T0" fmla="*/ 0 w 1123"/>
                <a:gd name="T1" fmla="*/ 0 h 90"/>
                <a:gd name="T2" fmla="*/ 0 w 1123"/>
                <a:gd name="T3" fmla="*/ 90 h 90"/>
                <a:gd name="T4" fmla="*/ 957 w 1123"/>
                <a:gd name="T5" fmla="*/ 90 h 90"/>
                <a:gd name="T6" fmla="*/ 955 w 1123"/>
                <a:gd name="T7" fmla="*/ 89 h 90"/>
                <a:gd name="T8" fmla="*/ 949 w 1123"/>
                <a:gd name="T9" fmla="*/ 73 h 90"/>
                <a:gd name="T10" fmla="*/ 949 w 1123"/>
                <a:gd name="T11" fmla="*/ 43 h 90"/>
                <a:gd name="T12" fmla="*/ 966 w 1123"/>
                <a:gd name="T13" fmla="*/ 43 h 90"/>
                <a:gd name="T14" fmla="*/ 966 w 1123"/>
                <a:gd name="T15" fmla="*/ 74 h 90"/>
                <a:gd name="T16" fmla="*/ 967 w 1123"/>
                <a:gd name="T17" fmla="*/ 80 h 90"/>
                <a:gd name="T18" fmla="*/ 973 w 1123"/>
                <a:gd name="T19" fmla="*/ 82 h 90"/>
                <a:gd name="T20" fmla="*/ 978 w 1123"/>
                <a:gd name="T21" fmla="*/ 80 h 90"/>
                <a:gd name="T22" fmla="*/ 980 w 1123"/>
                <a:gd name="T23" fmla="*/ 74 h 90"/>
                <a:gd name="T24" fmla="*/ 980 w 1123"/>
                <a:gd name="T25" fmla="*/ 43 h 90"/>
                <a:gd name="T26" fmla="*/ 996 w 1123"/>
                <a:gd name="T27" fmla="*/ 43 h 90"/>
                <a:gd name="T28" fmla="*/ 996 w 1123"/>
                <a:gd name="T29" fmla="*/ 70 h 90"/>
                <a:gd name="T30" fmla="*/ 990 w 1123"/>
                <a:gd name="T31" fmla="*/ 89 h 90"/>
                <a:gd name="T32" fmla="*/ 988 w 1123"/>
                <a:gd name="T33" fmla="*/ 90 h 90"/>
                <a:gd name="T34" fmla="*/ 1012 w 1123"/>
                <a:gd name="T35" fmla="*/ 90 h 90"/>
                <a:gd name="T36" fmla="*/ 1002 w 1123"/>
                <a:gd name="T37" fmla="*/ 68 h 90"/>
                <a:gd name="T38" fmla="*/ 1028 w 1123"/>
                <a:gd name="T39" fmla="*/ 41 h 90"/>
                <a:gd name="T40" fmla="*/ 1048 w 1123"/>
                <a:gd name="T41" fmla="*/ 49 h 90"/>
                <a:gd name="T42" fmla="*/ 1052 w 1123"/>
                <a:gd name="T43" fmla="*/ 55 h 90"/>
                <a:gd name="T44" fmla="*/ 1039 w 1123"/>
                <a:gd name="T45" fmla="*/ 62 h 90"/>
                <a:gd name="T46" fmla="*/ 1028 w 1123"/>
                <a:gd name="T47" fmla="*/ 53 h 90"/>
                <a:gd name="T48" fmla="*/ 1022 w 1123"/>
                <a:gd name="T49" fmla="*/ 56 h 90"/>
                <a:gd name="T50" fmla="*/ 1018 w 1123"/>
                <a:gd name="T51" fmla="*/ 67 h 90"/>
                <a:gd name="T52" fmla="*/ 1028 w 1123"/>
                <a:gd name="T53" fmla="*/ 82 h 90"/>
                <a:gd name="T54" fmla="*/ 1039 w 1123"/>
                <a:gd name="T55" fmla="*/ 74 h 90"/>
                <a:gd name="T56" fmla="*/ 1052 w 1123"/>
                <a:gd name="T57" fmla="*/ 80 h 90"/>
                <a:gd name="T58" fmla="*/ 1047 w 1123"/>
                <a:gd name="T59" fmla="*/ 87 h 90"/>
                <a:gd name="T60" fmla="*/ 1044 w 1123"/>
                <a:gd name="T61" fmla="*/ 90 h 90"/>
                <a:gd name="T62" fmla="*/ 1059 w 1123"/>
                <a:gd name="T63" fmla="*/ 90 h 90"/>
                <a:gd name="T64" fmla="*/ 1059 w 1123"/>
                <a:gd name="T65" fmla="*/ 43 h 90"/>
                <a:gd name="T66" fmla="*/ 1075 w 1123"/>
                <a:gd name="T67" fmla="*/ 43 h 90"/>
                <a:gd name="T68" fmla="*/ 1075 w 1123"/>
                <a:gd name="T69" fmla="*/ 80 h 90"/>
                <a:gd name="T70" fmla="*/ 1096 w 1123"/>
                <a:gd name="T71" fmla="*/ 80 h 90"/>
                <a:gd name="T72" fmla="*/ 1096 w 1123"/>
                <a:gd name="T73" fmla="*/ 90 h 90"/>
                <a:gd name="T74" fmla="*/ 1123 w 1123"/>
                <a:gd name="T75" fmla="*/ 90 h 90"/>
                <a:gd name="T76" fmla="*/ 1123 w 1123"/>
                <a:gd name="T77" fmla="*/ 0 h 90"/>
                <a:gd name="T78" fmla="*/ 0 w 1123"/>
                <a:gd name="T79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123" h="90">
                  <a:moveTo>
                    <a:pt x="0" y="0"/>
                  </a:moveTo>
                  <a:cubicBezTo>
                    <a:pt x="0" y="90"/>
                    <a:pt x="0" y="90"/>
                    <a:pt x="0" y="90"/>
                  </a:cubicBezTo>
                  <a:cubicBezTo>
                    <a:pt x="957" y="90"/>
                    <a:pt x="957" y="90"/>
                    <a:pt x="957" y="90"/>
                  </a:cubicBezTo>
                  <a:cubicBezTo>
                    <a:pt x="956" y="90"/>
                    <a:pt x="955" y="89"/>
                    <a:pt x="955" y="89"/>
                  </a:cubicBezTo>
                  <a:cubicBezTo>
                    <a:pt x="950" y="84"/>
                    <a:pt x="950" y="78"/>
                    <a:pt x="949" y="73"/>
                  </a:cubicBezTo>
                  <a:cubicBezTo>
                    <a:pt x="949" y="43"/>
                    <a:pt x="949" y="43"/>
                    <a:pt x="949" y="43"/>
                  </a:cubicBezTo>
                  <a:cubicBezTo>
                    <a:pt x="966" y="43"/>
                    <a:pt x="966" y="43"/>
                    <a:pt x="966" y="43"/>
                  </a:cubicBezTo>
                  <a:cubicBezTo>
                    <a:pt x="966" y="74"/>
                    <a:pt x="966" y="74"/>
                    <a:pt x="966" y="74"/>
                  </a:cubicBezTo>
                  <a:cubicBezTo>
                    <a:pt x="966" y="76"/>
                    <a:pt x="966" y="79"/>
                    <a:pt x="967" y="80"/>
                  </a:cubicBezTo>
                  <a:cubicBezTo>
                    <a:pt x="969" y="82"/>
                    <a:pt x="971" y="82"/>
                    <a:pt x="973" y="82"/>
                  </a:cubicBezTo>
                  <a:cubicBezTo>
                    <a:pt x="975" y="82"/>
                    <a:pt x="977" y="81"/>
                    <a:pt x="978" y="80"/>
                  </a:cubicBezTo>
                  <a:cubicBezTo>
                    <a:pt x="979" y="79"/>
                    <a:pt x="980" y="76"/>
                    <a:pt x="980" y="74"/>
                  </a:cubicBezTo>
                  <a:cubicBezTo>
                    <a:pt x="980" y="43"/>
                    <a:pt x="980" y="43"/>
                    <a:pt x="980" y="43"/>
                  </a:cubicBezTo>
                  <a:cubicBezTo>
                    <a:pt x="996" y="43"/>
                    <a:pt x="996" y="43"/>
                    <a:pt x="996" y="43"/>
                  </a:cubicBezTo>
                  <a:cubicBezTo>
                    <a:pt x="996" y="70"/>
                    <a:pt x="996" y="70"/>
                    <a:pt x="996" y="70"/>
                  </a:cubicBezTo>
                  <a:cubicBezTo>
                    <a:pt x="996" y="75"/>
                    <a:pt x="996" y="83"/>
                    <a:pt x="990" y="89"/>
                  </a:cubicBezTo>
                  <a:cubicBezTo>
                    <a:pt x="989" y="89"/>
                    <a:pt x="989" y="90"/>
                    <a:pt x="988" y="90"/>
                  </a:cubicBezTo>
                  <a:cubicBezTo>
                    <a:pt x="1012" y="90"/>
                    <a:pt x="1012" y="90"/>
                    <a:pt x="1012" y="90"/>
                  </a:cubicBezTo>
                  <a:cubicBezTo>
                    <a:pt x="1005" y="85"/>
                    <a:pt x="1002" y="76"/>
                    <a:pt x="1002" y="68"/>
                  </a:cubicBezTo>
                  <a:cubicBezTo>
                    <a:pt x="1002" y="55"/>
                    <a:pt x="1011" y="41"/>
                    <a:pt x="1028" y="41"/>
                  </a:cubicBezTo>
                  <a:cubicBezTo>
                    <a:pt x="1035" y="41"/>
                    <a:pt x="1043" y="44"/>
                    <a:pt x="1048" y="49"/>
                  </a:cubicBezTo>
                  <a:cubicBezTo>
                    <a:pt x="1050" y="51"/>
                    <a:pt x="1051" y="53"/>
                    <a:pt x="1052" y="55"/>
                  </a:cubicBezTo>
                  <a:cubicBezTo>
                    <a:pt x="1039" y="62"/>
                    <a:pt x="1039" y="62"/>
                    <a:pt x="1039" y="62"/>
                  </a:cubicBezTo>
                  <a:cubicBezTo>
                    <a:pt x="1038" y="59"/>
                    <a:pt x="1035" y="53"/>
                    <a:pt x="1028" y="53"/>
                  </a:cubicBezTo>
                  <a:cubicBezTo>
                    <a:pt x="1025" y="53"/>
                    <a:pt x="1023" y="55"/>
                    <a:pt x="1022" y="56"/>
                  </a:cubicBezTo>
                  <a:cubicBezTo>
                    <a:pt x="1018" y="60"/>
                    <a:pt x="1018" y="65"/>
                    <a:pt x="1018" y="67"/>
                  </a:cubicBezTo>
                  <a:cubicBezTo>
                    <a:pt x="1018" y="75"/>
                    <a:pt x="1021" y="82"/>
                    <a:pt x="1028" y="82"/>
                  </a:cubicBezTo>
                  <a:cubicBezTo>
                    <a:pt x="1036" y="82"/>
                    <a:pt x="1038" y="75"/>
                    <a:pt x="1039" y="74"/>
                  </a:cubicBezTo>
                  <a:cubicBezTo>
                    <a:pt x="1052" y="80"/>
                    <a:pt x="1052" y="80"/>
                    <a:pt x="1052" y="80"/>
                  </a:cubicBezTo>
                  <a:cubicBezTo>
                    <a:pt x="1051" y="83"/>
                    <a:pt x="1050" y="85"/>
                    <a:pt x="1047" y="87"/>
                  </a:cubicBezTo>
                  <a:cubicBezTo>
                    <a:pt x="1046" y="88"/>
                    <a:pt x="1045" y="89"/>
                    <a:pt x="1044" y="90"/>
                  </a:cubicBezTo>
                  <a:cubicBezTo>
                    <a:pt x="1059" y="90"/>
                    <a:pt x="1059" y="90"/>
                    <a:pt x="1059" y="90"/>
                  </a:cubicBezTo>
                  <a:cubicBezTo>
                    <a:pt x="1059" y="43"/>
                    <a:pt x="1059" y="43"/>
                    <a:pt x="1059" y="43"/>
                  </a:cubicBezTo>
                  <a:cubicBezTo>
                    <a:pt x="1075" y="43"/>
                    <a:pt x="1075" y="43"/>
                    <a:pt x="1075" y="43"/>
                  </a:cubicBezTo>
                  <a:cubicBezTo>
                    <a:pt x="1075" y="80"/>
                    <a:pt x="1075" y="80"/>
                    <a:pt x="1075" y="80"/>
                  </a:cubicBezTo>
                  <a:cubicBezTo>
                    <a:pt x="1096" y="80"/>
                    <a:pt x="1096" y="80"/>
                    <a:pt x="1096" y="80"/>
                  </a:cubicBezTo>
                  <a:cubicBezTo>
                    <a:pt x="1096" y="90"/>
                    <a:pt x="1096" y="90"/>
                    <a:pt x="1096" y="90"/>
                  </a:cubicBezTo>
                  <a:cubicBezTo>
                    <a:pt x="1123" y="90"/>
                    <a:pt x="1123" y="90"/>
                    <a:pt x="1123" y="90"/>
                  </a:cubicBezTo>
                  <a:cubicBezTo>
                    <a:pt x="1123" y="0"/>
                    <a:pt x="1123" y="0"/>
                    <a:pt x="112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524000" y="360000"/>
              <a:ext cx="147064" cy="172800"/>
            </a:xfrm>
            <a:prstGeom prst="rect">
              <a:avLst/>
            </a:prstGeom>
            <a:noFill/>
          </p:spPr>
        </p:pic>
      </p:grpSp>
      <p:sp>
        <p:nvSpPr>
          <p:cNvPr id="11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288000" y="288000"/>
            <a:ext cx="7318611" cy="390725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80000"/>
              </a:lnSpc>
              <a:buNone/>
              <a:defRPr sz="1467" baseline="0">
                <a:solidFill>
                  <a:schemeClr val="bg1"/>
                </a:solidFill>
              </a:defRPr>
            </a:lvl1pPr>
            <a:lvl2pPr marL="0" indent="0">
              <a:lnSpc>
                <a:spcPct val="80000"/>
              </a:lnSpc>
              <a:buNone/>
              <a:defRPr sz="1467">
                <a:solidFill>
                  <a:schemeClr val="bg1"/>
                </a:solidFill>
              </a:defRPr>
            </a:lvl2pPr>
            <a:lvl3pPr marL="0" indent="0">
              <a:buNone/>
              <a:defRPr sz="1467">
                <a:solidFill>
                  <a:schemeClr val="tx1"/>
                </a:solidFill>
              </a:defRPr>
            </a:lvl3pPr>
            <a:lvl4pPr marL="0" indent="0">
              <a:buNone/>
              <a:defRPr sz="1467">
                <a:solidFill>
                  <a:schemeClr val="tx1"/>
                </a:solidFill>
              </a:defRPr>
            </a:lvl4pPr>
            <a:lvl5pPr marL="0" indent="0">
              <a:buNone/>
              <a:defRPr sz="1467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FACULTY, SCHOOL, DEPARTMENT OR INSTITUTE NAME HERE</a:t>
            </a:r>
          </a:p>
          <a:p>
            <a:pPr lvl="1"/>
            <a:r>
              <a:rPr lang="en-US" dirty="0" smtClean="0"/>
              <a:t>SECOND TIER INFORMATION HERE IF NEEDED</a:t>
            </a:r>
          </a:p>
        </p:txBody>
      </p:sp>
    </p:spTree>
    <p:extLst>
      <p:ext uri="{BB962C8B-B14F-4D97-AF65-F5344CB8AC3E}">
        <p14:creationId xmlns:p14="http://schemas.microsoft.com/office/powerpoint/2010/main" val="108914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303598"/>
            <a:ext cx="10515600" cy="86810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11400"/>
            <a:ext cx="10515600" cy="40449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A5E96-9543-44F5-BDBB-793B0CE1F6E3}" type="datetimeFigureOut">
              <a:rPr lang="en-GB" smtClean="0"/>
              <a:t>13/03/2019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88162-36CC-476A-B8A7-21A923D9E963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8FDD1E-968D-4A85-AA4E-D0DA482CAF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29" y="-1"/>
            <a:ext cx="12204357" cy="1124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7216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A5E96-9543-44F5-BDBB-793B0CE1F6E3}" type="datetimeFigureOut">
              <a:rPr lang="en-GB" smtClean="0"/>
              <a:t>13/03/2019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88162-36CC-476A-B8A7-21A923D9E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72072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A5E96-9543-44F5-BDBB-793B0CE1F6E3}" type="datetimeFigureOut">
              <a:rPr lang="en-GB" smtClean="0"/>
              <a:t>13/03/2019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88162-36CC-476A-B8A7-21A923D9E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60209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A5E96-9543-44F5-BDBB-793B0CE1F6E3}" type="datetimeFigureOut">
              <a:rPr lang="en-GB" smtClean="0"/>
              <a:t>13/03/2019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88162-36CC-476A-B8A7-21A923D9E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00815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A5E96-9543-44F5-BDBB-793B0CE1F6E3}" type="datetimeFigureOut">
              <a:rPr lang="en-GB" smtClean="0"/>
              <a:t>13/03/2019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88162-36CC-476A-B8A7-21A923D9E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43775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A5E96-9543-44F5-BDBB-793B0CE1F6E3}" type="datetimeFigureOut">
              <a:rPr lang="en-GB" smtClean="0"/>
              <a:t>13/03/2019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88162-36CC-476A-B8A7-21A923D9E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58732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A5E96-9543-44F5-BDBB-793B0CE1F6E3}" type="datetimeFigureOut">
              <a:rPr lang="en-GB" smtClean="0"/>
              <a:t>13/03/2019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88162-36CC-476A-B8A7-21A923D9E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8136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A5E96-9543-44F5-BDBB-793B0CE1F6E3}" type="datetimeFigureOut">
              <a:rPr lang="en-GB" smtClean="0"/>
              <a:t>13/03/2019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88162-36CC-476A-B8A7-21A923D9E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10808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124211"/>
            <a:ext cx="10515600" cy="8681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992314"/>
            <a:ext cx="10515600" cy="41846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AA5E96-9543-44F5-BDBB-793B0CE1F6E3}" type="datetimeFigureOut">
              <a:rPr lang="en-GB" smtClean="0"/>
              <a:t>13/03/2019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E88162-36CC-476A-B8A7-21A923D9E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0451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793" r:id="rId12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c.p.l.young@ucl.ac.uk" TargetMode="External"/><Relationship Id="rId4" Type="http://schemas.openxmlformats.org/officeDocument/2006/relationships/hyperlink" Target="mailto:j.hedges@ucl.ac.uk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cl.ac.uk/teaching-learning/education-strategy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cl.ac.uk/oer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-education-repository.ucl.ac.uk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-1" y="0"/>
            <a:ext cx="12192000" cy="1646767"/>
            <a:chOff x="0" y="-66259"/>
            <a:chExt cx="9144000" cy="1235075"/>
          </a:xfrm>
        </p:grpSpPr>
        <p:sp>
          <p:nvSpPr>
            <p:cNvPr id="30" name="Freeform 24"/>
            <p:cNvSpPr>
              <a:spLocks/>
            </p:cNvSpPr>
            <p:nvPr/>
          </p:nvSpPr>
          <p:spPr bwMode="auto">
            <a:xfrm>
              <a:off x="0" y="-66259"/>
              <a:ext cx="9144000" cy="1235075"/>
            </a:xfrm>
            <a:custGeom>
              <a:avLst/>
              <a:gdLst>
                <a:gd name="T0" fmla="*/ 0 w 1123"/>
                <a:gd name="T1" fmla="*/ 0 h 151"/>
                <a:gd name="T2" fmla="*/ 0 w 1123"/>
                <a:gd name="T3" fmla="*/ 151 h 151"/>
                <a:gd name="T4" fmla="*/ 844 w 1123"/>
                <a:gd name="T5" fmla="*/ 151 h 151"/>
                <a:gd name="T6" fmla="*/ 841 w 1123"/>
                <a:gd name="T7" fmla="*/ 148 h 151"/>
                <a:gd name="T8" fmla="*/ 832 w 1123"/>
                <a:gd name="T9" fmla="*/ 122 h 151"/>
                <a:gd name="T10" fmla="*/ 832 w 1123"/>
                <a:gd name="T11" fmla="*/ 72 h 151"/>
                <a:gd name="T12" fmla="*/ 859 w 1123"/>
                <a:gd name="T13" fmla="*/ 72 h 151"/>
                <a:gd name="T14" fmla="*/ 859 w 1123"/>
                <a:gd name="T15" fmla="*/ 124 h 151"/>
                <a:gd name="T16" fmla="*/ 863 w 1123"/>
                <a:gd name="T17" fmla="*/ 135 h 151"/>
                <a:gd name="T18" fmla="*/ 871 w 1123"/>
                <a:gd name="T19" fmla="*/ 138 h 151"/>
                <a:gd name="T20" fmla="*/ 880 w 1123"/>
                <a:gd name="T21" fmla="*/ 135 h 151"/>
                <a:gd name="T22" fmla="*/ 883 w 1123"/>
                <a:gd name="T23" fmla="*/ 124 h 151"/>
                <a:gd name="T24" fmla="*/ 883 w 1123"/>
                <a:gd name="T25" fmla="*/ 72 h 151"/>
                <a:gd name="T26" fmla="*/ 910 w 1123"/>
                <a:gd name="T27" fmla="*/ 72 h 151"/>
                <a:gd name="T28" fmla="*/ 910 w 1123"/>
                <a:gd name="T29" fmla="*/ 117 h 151"/>
                <a:gd name="T30" fmla="*/ 900 w 1123"/>
                <a:gd name="T31" fmla="*/ 148 h 151"/>
                <a:gd name="T32" fmla="*/ 897 w 1123"/>
                <a:gd name="T33" fmla="*/ 151 h 151"/>
                <a:gd name="T34" fmla="*/ 937 w 1123"/>
                <a:gd name="T35" fmla="*/ 151 h 151"/>
                <a:gd name="T36" fmla="*/ 920 w 1123"/>
                <a:gd name="T37" fmla="*/ 114 h 151"/>
                <a:gd name="T38" fmla="*/ 964 w 1123"/>
                <a:gd name="T39" fmla="*/ 69 h 151"/>
                <a:gd name="T40" fmla="*/ 998 w 1123"/>
                <a:gd name="T41" fmla="*/ 82 h 151"/>
                <a:gd name="T42" fmla="*/ 1005 w 1123"/>
                <a:gd name="T43" fmla="*/ 92 h 151"/>
                <a:gd name="T44" fmla="*/ 982 w 1123"/>
                <a:gd name="T45" fmla="*/ 103 h 151"/>
                <a:gd name="T46" fmla="*/ 965 w 1123"/>
                <a:gd name="T47" fmla="*/ 89 h 151"/>
                <a:gd name="T48" fmla="*/ 953 w 1123"/>
                <a:gd name="T49" fmla="*/ 94 h 151"/>
                <a:gd name="T50" fmla="*/ 947 w 1123"/>
                <a:gd name="T51" fmla="*/ 113 h 151"/>
                <a:gd name="T52" fmla="*/ 965 w 1123"/>
                <a:gd name="T53" fmla="*/ 137 h 151"/>
                <a:gd name="T54" fmla="*/ 982 w 1123"/>
                <a:gd name="T55" fmla="*/ 123 h 151"/>
                <a:gd name="T56" fmla="*/ 1005 w 1123"/>
                <a:gd name="T57" fmla="*/ 134 h 151"/>
                <a:gd name="T58" fmla="*/ 997 w 1123"/>
                <a:gd name="T59" fmla="*/ 146 h 151"/>
                <a:gd name="T60" fmla="*/ 991 w 1123"/>
                <a:gd name="T61" fmla="*/ 151 h 151"/>
                <a:gd name="T62" fmla="*/ 1016 w 1123"/>
                <a:gd name="T63" fmla="*/ 151 h 151"/>
                <a:gd name="T64" fmla="*/ 1016 w 1123"/>
                <a:gd name="T65" fmla="*/ 72 h 151"/>
                <a:gd name="T66" fmla="*/ 1042 w 1123"/>
                <a:gd name="T67" fmla="*/ 72 h 151"/>
                <a:gd name="T68" fmla="*/ 1042 w 1123"/>
                <a:gd name="T69" fmla="*/ 134 h 151"/>
                <a:gd name="T70" fmla="*/ 1077 w 1123"/>
                <a:gd name="T71" fmla="*/ 134 h 151"/>
                <a:gd name="T72" fmla="*/ 1077 w 1123"/>
                <a:gd name="T73" fmla="*/ 151 h 151"/>
                <a:gd name="T74" fmla="*/ 1123 w 1123"/>
                <a:gd name="T75" fmla="*/ 151 h 151"/>
                <a:gd name="T76" fmla="*/ 1123 w 1123"/>
                <a:gd name="T77" fmla="*/ 0 h 151"/>
                <a:gd name="T78" fmla="*/ 0 w 1123"/>
                <a:gd name="T79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123" h="151">
                  <a:moveTo>
                    <a:pt x="0" y="0"/>
                  </a:moveTo>
                  <a:cubicBezTo>
                    <a:pt x="0" y="151"/>
                    <a:pt x="0" y="151"/>
                    <a:pt x="0" y="151"/>
                  </a:cubicBezTo>
                  <a:cubicBezTo>
                    <a:pt x="844" y="151"/>
                    <a:pt x="844" y="151"/>
                    <a:pt x="844" y="151"/>
                  </a:cubicBezTo>
                  <a:cubicBezTo>
                    <a:pt x="843" y="150"/>
                    <a:pt x="842" y="149"/>
                    <a:pt x="841" y="148"/>
                  </a:cubicBezTo>
                  <a:cubicBezTo>
                    <a:pt x="833" y="140"/>
                    <a:pt x="833" y="131"/>
                    <a:pt x="832" y="122"/>
                  </a:cubicBezTo>
                  <a:cubicBezTo>
                    <a:pt x="832" y="72"/>
                    <a:pt x="832" y="72"/>
                    <a:pt x="832" y="72"/>
                  </a:cubicBezTo>
                  <a:cubicBezTo>
                    <a:pt x="859" y="72"/>
                    <a:pt x="859" y="72"/>
                    <a:pt x="859" y="72"/>
                  </a:cubicBezTo>
                  <a:cubicBezTo>
                    <a:pt x="859" y="124"/>
                    <a:pt x="859" y="124"/>
                    <a:pt x="859" y="124"/>
                  </a:cubicBezTo>
                  <a:cubicBezTo>
                    <a:pt x="859" y="128"/>
                    <a:pt x="860" y="132"/>
                    <a:pt x="863" y="135"/>
                  </a:cubicBezTo>
                  <a:cubicBezTo>
                    <a:pt x="865" y="137"/>
                    <a:pt x="868" y="138"/>
                    <a:pt x="871" y="138"/>
                  </a:cubicBezTo>
                  <a:cubicBezTo>
                    <a:pt x="875" y="138"/>
                    <a:pt x="878" y="136"/>
                    <a:pt x="880" y="135"/>
                  </a:cubicBezTo>
                  <a:cubicBezTo>
                    <a:pt x="883" y="132"/>
                    <a:pt x="883" y="128"/>
                    <a:pt x="883" y="124"/>
                  </a:cubicBezTo>
                  <a:cubicBezTo>
                    <a:pt x="883" y="72"/>
                    <a:pt x="883" y="72"/>
                    <a:pt x="883" y="72"/>
                  </a:cubicBezTo>
                  <a:cubicBezTo>
                    <a:pt x="910" y="72"/>
                    <a:pt x="910" y="72"/>
                    <a:pt x="910" y="72"/>
                  </a:cubicBezTo>
                  <a:cubicBezTo>
                    <a:pt x="910" y="117"/>
                    <a:pt x="910" y="117"/>
                    <a:pt x="910" y="117"/>
                  </a:cubicBezTo>
                  <a:cubicBezTo>
                    <a:pt x="910" y="126"/>
                    <a:pt x="910" y="139"/>
                    <a:pt x="900" y="148"/>
                  </a:cubicBezTo>
                  <a:cubicBezTo>
                    <a:pt x="899" y="149"/>
                    <a:pt x="898" y="150"/>
                    <a:pt x="897" y="151"/>
                  </a:cubicBezTo>
                  <a:cubicBezTo>
                    <a:pt x="937" y="151"/>
                    <a:pt x="937" y="151"/>
                    <a:pt x="937" y="151"/>
                  </a:cubicBezTo>
                  <a:cubicBezTo>
                    <a:pt x="925" y="142"/>
                    <a:pt x="920" y="128"/>
                    <a:pt x="920" y="114"/>
                  </a:cubicBezTo>
                  <a:cubicBezTo>
                    <a:pt x="920" y="92"/>
                    <a:pt x="935" y="69"/>
                    <a:pt x="964" y="69"/>
                  </a:cubicBezTo>
                  <a:cubicBezTo>
                    <a:pt x="976" y="69"/>
                    <a:pt x="989" y="73"/>
                    <a:pt x="998" y="82"/>
                  </a:cubicBezTo>
                  <a:cubicBezTo>
                    <a:pt x="1001" y="86"/>
                    <a:pt x="1003" y="89"/>
                    <a:pt x="1005" y="92"/>
                  </a:cubicBezTo>
                  <a:cubicBezTo>
                    <a:pt x="982" y="103"/>
                    <a:pt x="982" y="103"/>
                    <a:pt x="982" y="103"/>
                  </a:cubicBezTo>
                  <a:cubicBezTo>
                    <a:pt x="980" y="98"/>
                    <a:pt x="976" y="89"/>
                    <a:pt x="965" y="89"/>
                  </a:cubicBezTo>
                  <a:cubicBezTo>
                    <a:pt x="959" y="89"/>
                    <a:pt x="955" y="92"/>
                    <a:pt x="953" y="94"/>
                  </a:cubicBezTo>
                  <a:cubicBezTo>
                    <a:pt x="947" y="100"/>
                    <a:pt x="947" y="109"/>
                    <a:pt x="947" y="113"/>
                  </a:cubicBezTo>
                  <a:cubicBezTo>
                    <a:pt x="947" y="125"/>
                    <a:pt x="952" y="137"/>
                    <a:pt x="965" y="137"/>
                  </a:cubicBezTo>
                  <a:cubicBezTo>
                    <a:pt x="977" y="137"/>
                    <a:pt x="981" y="126"/>
                    <a:pt x="982" y="123"/>
                  </a:cubicBezTo>
                  <a:cubicBezTo>
                    <a:pt x="1005" y="134"/>
                    <a:pt x="1005" y="134"/>
                    <a:pt x="1005" y="134"/>
                  </a:cubicBezTo>
                  <a:cubicBezTo>
                    <a:pt x="1003" y="138"/>
                    <a:pt x="1001" y="142"/>
                    <a:pt x="997" y="146"/>
                  </a:cubicBezTo>
                  <a:cubicBezTo>
                    <a:pt x="995" y="148"/>
                    <a:pt x="993" y="150"/>
                    <a:pt x="991" y="151"/>
                  </a:cubicBezTo>
                  <a:cubicBezTo>
                    <a:pt x="1016" y="151"/>
                    <a:pt x="1016" y="151"/>
                    <a:pt x="1016" y="151"/>
                  </a:cubicBezTo>
                  <a:cubicBezTo>
                    <a:pt x="1016" y="72"/>
                    <a:pt x="1016" y="72"/>
                    <a:pt x="1016" y="72"/>
                  </a:cubicBezTo>
                  <a:cubicBezTo>
                    <a:pt x="1042" y="72"/>
                    <a:pt x="1042" y="72"/>
                    <a:pt x="1042" y="72"/>
                  </a:cubicBezTo>
                  <a:cubicBezTo>
                    <a:pt x="1042" y="134"/>
                    <a:pt x="1042" y="134"/>
                    <a:pt x="1042" y="134"/>
                  </a:cubicBezTo>
                  <a:cubicBezTo>
                    <a:pt x="1077" y="134"/>
                    <a:pt x="1077" y="134"/>
                    <a:pt x="1077" y="134"/>
                  </a:cubicBezTo>
                  <a:cubicBezTo>
                    <a:pt x="1077" y="151"/>
                    <a:pt x="1077" y="151"/>
                    <a:pt x="1077" y="151"/>
                  </a:cubicBezTo>
                  <a:cubicBezTo>
                    <a:pt x="1123" y="151"/>
                    <a:pt x="1123" y="151"/>
                    <a:pt x="1123" y="151"/>
                  </a:cubicBezTo>
                  <a:cubicBezTo>
                    <a:pt x="1123" y="0"/>
                    <a:pt x="1123" y="0"/>
                    <a:pt x="112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6420182" y="514785"/>
              <a:ext cx="257986" cy="303133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8AA8BE3-AB66-4EC1-A525-2B60F7B7F8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5843" y="1000493"/>
            <a:ext cx="9144000" cy="2387600"/>
          </a:xfrm>
        </p:spPr>
        <p:txBody>
          <a:bodyPr/>
          <a:lstStyle/>
          <a:p>
            <a:r>
              <a:rPr lang="en-GB" b="1" cap="all" dirty="0">
                <a:latin typeface="Arial" panose="020B0604020202020204" pitchFamily="34" charset="0"/>
                <a:cs typeface="Arial" panose="020B0604020202020204" pitchFamily="34" charset="0"/>
              </a:rPr>
              <a:t>Open education</a:t>
            </a:r>
            <a:endParaRPr lang="en-GB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F56E67-CC6A-476E-9E88-9740D23E70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65843" y="3480168"/>
            <a:ext cx="9144000" cy="1655762"/>
          </a:xfrm>
        </p:spPr>
        <p:txBody>
          <a:bodyPr/>
          <a:lstStyle/>
          <a:p>
            <a:r>
              <a:rPr lang="en-GB" i="1" dirty="0" smtClean="0">
                <a:latin typeface="Arial" panose="020B0604020202020204" pitchFamily="34" charset="0"/>
                <a:cs typeface="Arial" panose="020B0604020202020204" pitchFamily="34" charset="0"/>
              </a:rPr>
              <a:t>Introducing </a:t>
            </a:r>
            <a:r>
              <a:rPr lang="en-GB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OpenEd@UCL</a:t>
            </a:r>
            <a:endParaRPr lang="en-GB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i="1" dirty="0" smtClean="0">
                <a:latin typeface="Arial" panose="020B0604020202020204" pitchFamily="34" charset="0"/>
                <a:cs typeface="Arial" panose="020B0604020202020204" pitchFamily="34" charset="0"/>
              </a:rPr>
              <a:t>13 March 2019</a:t>
            </a:r>
            <a:endParaRPr lang="en-GB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482AFCCC-A025-43F6-B53B-A453EA3EE8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01609" y="5737861"/>
            <a:ext cx="5388781" cy="628649"/>
          </a:xfrm>
        </p:spPr>
        <p:txBody>
          <a:bodyPr/>
          <a:lstStyle/>
          <a:p>
            <a:r>
              <a:rPr lang="en-GB" i="1" dirty="0" smtClean="0">
                <a:latin typeface="Arial" panose="020B0604020202020204" pitchFamily="34" charset="0"/>
                <a:cs typeface="Arial" panose="020B0604020202020204" pitchFamily="34" charset="0"/>
              </a:rPr>
              <a:t>June Hedges 			Clive Young</a:t>
            </a:r>
          </a:p>
          <a:p>
            <a:r>
              <a:rPr lang="en-GB" i="1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j.hedges@ucl.ac.uk</a:t>
            </a:r>
            <a:r>
              <a:rPr lang="en-GB" i="1" dirty="0" smtClean="0"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r>
              <a:rPr lang="en-GB" i="1" dirty="0" smtClean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c.p.l.young@ucl.ac.uk</a:t>
            </a:r>
            <a:endParaRPr lang="en-GB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Placeholder 3"/>
          <p:cNvSpPr txBox="1">
            <a:spLocks/>
          </p:cNvSpPr>
          <p:nvPr/>
        </p:nvSpPr>
        <p:spPr>
          <a:xfrm>
            <a:off x="221498" y="774725"/>
            <a:ext cx="7318611" cy="7631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OPEN EDUCATION</a:t>
            </a:r>
          </a:p>
          <a:p>
            <a:pPr algn="l"/>
            <a:r>
              <a:rPr lang="en-GB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oer@ucl.ac.uk   |   www.ucl.ac.uk/oer   |   @</a:t>
            </a:r>
            <a:r>
              <a:rPr lang="en-GB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OpenUCL</a:t>
            </a:r>
            <a:r>
              <a:rPr lang="en-GB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on Twitter</a:t>
            </a:r>
            <a:endParaRPr lang="en-GB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2101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780" y="1378354"/>
            <a:ext cx="10645140" cy="868103"/>
          </a:xfrm>
        </p:spPr>
        <p:txBody>
          <a:bodyPr>
            <a:normAutofit/>
          </a:bodyPr>
          <a:lstStyle/>
          <a:p>
            <a:r>
              <a:rPr lang="en-GB" dirty="0" err="1" smtClean="0"/>
              <a:t>OpenEd@UCL</a:t>
            </a:r>
            <a:r>
              <a:rPr lang="en-GB" dirty="0" smtClean="0"/>
              <a:t>: activity overview</a:t>
            </a:r>
            <a:endParaRPr lang="en-GB" dirty="0"/>
          </a:p>
        </p:txBody>
      </p:sp>
      <p:sp>
        <p:nvSpPr>
          <p:cNvPr id="8" name="Content Placeholder 27">
            <a:extLst>
              <a:ext uri="{FF2B5EF4-FFF2-40B4-BE49-F238E27FC236}">
                <a16:creationId xmlns:a16="http://schemas.microsoft.com/office/drawing/2014/main" id="{4F4D8A2B-939E-4F5E-BA06-0E12127CE6C3}"/>
              </a:ext>
            </a:extLst>
          </p:cNvPr>
          <p:cNvSpPr txBox="1">
            <a:spLocks/>
          </p:cNvSpPr>
          <p:nvPr/>
        </p:nvSpPr>
        <p:spPr>
          <a:xfrm>
            <a:off x="232756" y="1313411"/>
            <a:ext cx="11025270" cy="50429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3200" i="1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/>
          <p:cNvSpPr txBox="1">
            <a:spLocks/>
          </p:cNvSpPr>
          <p:nvPr/>
        </p:nvSpPr>
        <p:spPr>
          <a:xfrm>
            <a:off x="130058" y="448228"/>
            <a:ext cx="7318611" cy="7631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Open Education at UCL</a:t>
            </a:r>
          </a:p>
        </p:txBody>
      </p:sp>
      <p:pic>
        <p:nvPicPr>
          <p:cNvPr id="9" name="Content Placeholder 8"/>
          <p:cNvPicPr>
            <a:picLocks noGrp="1"/>
          </p:cNvPicPr>
          <p:nvPr>
            <p:ph idx="1"/>
          </p:nvPr>
        </p:nvPicPr>
        <p:blipFill rotWithShape="1">
          <a:blip r:embed="rId3"/>
          <a:srcRect l="23263" t="54814" r="22888" b="20524"/>
          <a:stretch/>
        </p:blipFill>
        <p:spPr bwMode="auto">
          <a:xfrm>
            <a:off x="680557" y="2542457"/>
            <a:ext cx="10372253" cy="316111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97007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OpenEd@UCL</a:t>
            </a:r>
            <a:r>
              <a:rPr lang="en-GB" dirty="0" smtClean="0"/>
              <a:t>: activity</a:t>
            </a:r>
            <a:endParaRPr lang="en-GB" dirty="0"/>
          </a:p>
        </p:txBody>
      </p:sp>
      <p:sp>
        <p:nvSpPr>
          <p:cNvPr id="4" name="Text Placeholder 3"/>
          <p:cNvSpPr txBox="1">
            <a:spLocks/>
          </p:cNvSpPr>
          <p:nvPr/>
        </p:nvSpPr>
        <p:spPr>
          <a:xfrm>
            <a:off x="130058" y="448228"/>
            <a:ext cx="7318611" cy="7631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Open </a:t>
            </a:r>
            <a:r>
              <a:rPr lang="en-GB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Education@UCL</a:t>
            </a:r>
            <a:endParaRPr lang="en-GB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769753"/>
              </p:ext>
            </p:extLst>
          </p:nvPr>
        </p:nvGraphicFramePr>
        <p:xfrm>
          <a:off x="838200" y="2171701"/>
          <a:ext cx="10515600" cy="41846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63808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0B377511-06FB-45E8-B2F3-F4DDAD8A0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0"/>
            <a:ext cx="10471318" cy="132587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4000" b="1" dirty="0">
                <a:latin typeface="Arial" panose="020B0604020202020204" pitchFamily="34" charset="0"/>
                <a:cs typeface="Arial" panose="020B0604020202020204" pitchFamily="34" charset="0"/>
              </a:rPr>
              <a:t>Open Education at UCL</a:t>
            </a:r>
            <a:br>
              <a:rPr lang="en-GB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4000" b="1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7">
            <a:extLst>
              <a:ext uri="{FF2B5EF4-FFF2-40B4-BE49-F238E27FC236}">
                <a16:creationId xmlns:a16="http://schemas.microsoft.com/office/drawing/2014/main" id="{E94F90C7-283D-42A6-B8C7-FE2735E4D0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24" y="1805938"/>
            <a:ext cx="10850702" cy="45504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Focus 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of next </a:t>
            </a:r>
            <a:r>
              <a:rPr lang="en-GB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phase of development</a:t>
            </a:r>
            <a:endParaRPr lang="en-GB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Broader scope to include additional 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use case – </a:t>
            </a:r>
            <a:r>
              <a:rPr lang="en-GB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‘Trove’ for the strategic management of UCL’s education outputs (open </a:t>
            </a:r>
            <a:r>
              <a:rPr lang="en-GB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or not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endParaRPr lang="en-GB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Procurement 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exercise (based on requirements and business case developed during current phase) with view to delivering a full service</a:t>
            </a:r>
          </a:p>
          <a:p>
            <a:r>
              <a:rPr lang="en-GB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Further 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promotion of Open Education practice at UCL</a:t>
            </a:r>
          </a:p>
          <a:p>
            <a:pPr marL="0" indent="0">
              <a:buNone/>
            </a:pPr>
            <a:endParaRPr lang="en-GB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2AFCCC-A025-43F6-B53B-A453EA3EE8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92874"/>
            <a:ext cx="10419826" cy="365125"/>
          </a:xfrm>
        </p:spPr>
        <p:txBody>
          <a:bodyPr/>
          <a:lstStyle/>
          <a:p>
            <a:r>
              <a:rPr lang="en-GB" sz="1100" i="1" u="sng" dirty="0">
                <a:latin typeface="Arial" panose="020B0604020202020204" pitchFamily="34" charset="0"/>
                <a:cs typeface="Arial" panose="020B0604020202020204" pitchFamily="34" charset="0"/>
              </a:rPr>
              <a:t>References</a:t>
            </a:r>
            <a:r>
              <a:rPr lang="en-GB" sz="1100" i="1" dirty="0">
                <a:latin typeface="Arial" panose="020B0604020202020204" pitchFamily="34" charset="0"/>
                <a:cs typeface="Arial" panose="020B0604020202020204" pitchFamily="34" charset="0"/>
              </a:rPr>
              <a:t>: Slide 1 ‘</a:t>
            </a:r>
            <a:r>
              <a:rPr lang="en-GB" sz="1100" i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Brain’ (</a:t>
            </a:r>
            <a:r>
              <a:rPr lang="en-US" sz="1100" i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CC0 1.0 Universal ) / Slide 4 UCL Education Strategy 2016-2021</a:t>
            </a:r>
            <a:r>
              <a:rPr lang="en-GB" sz="1100" i="1" dirty="0">
                <a:latin typeface="Arial" panose="020B0604020202020204" pitchFamily="34" charset="0"/>
                <a:cs typeface="Arial" panose="020B0604020202020204" pitchFamily="34" charset="0"/>
              </a:rPr>
              <a:t> [</a:t>
            </a:r>
            <a:r>
              <a:rPr lang="en-GB" sz="1100" i="1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https://www.ucl.ac.uk/teaching-learning/education-strategy</a:t>
            </a:r>
            <a:r>
              <a:rPr lang="en-GB" sz="1100" i="1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</a:p>
        </p:txBody>
      </p:sp>
      <p:sp>
        <p:nvSpPr>
          <p:cNvPr id="2" name="Rectangle 1"/>
          <p:cNvSpPr/>
          <p:nvPr/>
        </p:nvSpPr>
        <p:spPr>
          <a:xfrm>
            <a:off x="139123" y="480059"/>
            <a:ext cx="590899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 Education at UCL</a:t>
            </a:r>
          </a:p>
        </p:txBody>
      </p:sp>
    </p:spTree>
    <p:extLst>
      <p:ext uri="{BB962C8B-B14F-4D97-AF65-F5344CB8AC3E}">
        <p14:creationId xmlns:p14="http://schemas.microsoft.com/office/powerpoint/2010/main" val="36568211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839788" y="1583473"/>
            <a:ext cx="10515600" cy="709188"/>
          </a:xfrm>
        </p:spPr>
        <p:txBody>
          <a:bodyPr>
            <a:normAutofit/>
          </a:bodyPr>
          <a:lstStyle/>
          <a:p>
            <a:pPr algn="ctr"/>
            <a:r>
              <a:rPr lang="en-GB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Questions?</a:t>
            </a:r>
          </a:p>
        </p:txBody>
      </p:sp>
      <p:sp>
        <p:nvSpPr>
          <p:cNvPr id="42" name="Text Placeholder 2"/>
          <p:cNvSpPr txBox="1">
            <a:spLocks/>
          </p:cNvSpPr>
          <p:nvPr/>
        </p:nvSpPr>
        <p:spPr>
          <a:xfrm>
            <a:off x="937261" y="2811907"/>
            <a:ext cx="10418128" cy="21407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267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8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dirty="0"/>
              <a:t>More information: </a:t>
            </a:r>
            <a:r>
              <a:rPr lang="en-GB" dirty="0">
                <a:hlinkClick r:id="rId3"/>
              </a:rPr>
              <a:t>http://www.ucl.ac.uk/oer</a:t>
            </a:r>
            <a:endParaRPr lang="en-GB" dirty="0"/>
          </a:p>
        </p:txBody>
      </p:sp>
      <p:sp>
        <p:nvSpPr>
          <p:cNvPr id="46" name="Text Placeholder 2"/>
          <p:cNvSpPr txBox="1">
            <a:spLocks/>
          </p:cNvSpPr>
          <p:nvPr/>
        </p:nvSpPr>
        <p:spPr>
          <a:xfrm>
            <a:off x="839788" y="5141859"/>
            <a:ext cx="10515600" cy="11001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267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8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Placeholder 3"/>
          <p:cNvSpPr txBox="1">
            <a:spLocks/>
          </p:cNvSpPr>
          <p:nvPr/>
        </p:nvSpPr>
        <p:spPr>
          <a:xfrm>
            <a:off x="154996" y="301097"/>
            <a:ext cx="7318611" cy="7631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Open Education at UCL</a:t>
            </a:r>
          </a:p>
        </p:txBody>
      </p:sp>
    </p:spTree>
    <p:extLst>
      <p:ext uri="{BB962C8B-B14F-4D97-AF65-F5344CB8AC3E}">
        <p14:creationId xmlns:p14="http://schemas.microsoft.com/office/powerpoint/2010/main" val="3640281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Content Placeholder 27"/>
          <p:cNvSpPr>
            <a:spLocks noGrp="1"/>
          </p:cNvSpPr>
          <p:nvPr>
            <p:ph idx="1"/>
          </p:nvPr>
        </p:nvSpPr>
        <p:spPr>
          <a:xfrm>
            <a:off x="473825" y="1662545"/>
            <a:ext cx="10784201" cy="46938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Open Education at </a:t>
            </a:r>
            <a:r>
              <a:rPr lang="en-GB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UCL</a:t>
            </a:r>
          </a:p>
          <a:p>
            <a:pPr marL="0" indent="0">
              <a:buNone/>
            </a:pPr>
            <a:endParaRPr lang="en-GB" sz="1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Institutional drivers</a:t>
            </a:r>
          </a:p>
          <a:p>
            <a:r>
              <a:rPr lang="en-GB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OpenEd@UCL</a:t>
            </a:r>
            <a:endParaRPr lang="en-GB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Future developments</a:t>
            </a:r>
          </a:p>
          <a:p>
            <a:endParaRPr lang="en-GB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39378C-E18C-4B71-92BD-C7F12A3EEA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8846" y="3320660"/>
            <a:ext cx="3253509" cy="2338459"/>
          </a:xfrm>
          <a:prstGeom prst="rect">
            <a:avLst/>
          </a:prstGeom>
        </p:spPr>
      </p:pic>
      <p:sp>
        <p:nvSpPr>
          <p:cNvPr id="5" name="Text Placeholder 3"/>
          <p:cNvSpPr>
            <a:spLocks noGrp="1"/>
          </p:cNvSpPr>
          <p:nvPr>
            <p:ph type="title"/>
          </p:nvPr>
        </p:nvSpPr>
        <p:spPr>
          <a:xfrm>
            <a:off x="92075" y="0"/>
            <a:ext cx="10664825" cy="1119188"/>
          </a:xfrm>
        </p:spPr>
        <p:txBody>
          <a:bodyPr/>
          <a:lstStyle/>
          <a:p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OPEN EDUCATION</a:t>
            </a:r>
          </a:p>
          <a:p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oer@ucl.ac.uk   |   www.ucl.ac.uk/oer   |   @</a:t>
            </a:r>
            <a:r>
              <a:rPr lang="en-GB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Openn</a:t>
            </a:r>
            <a:r>
              <a:rPr lang="en-GB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Twitter</a:t>
            </a:r>
            <a:endParaRPr lang="en-GB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92075" y="425591"/>
            <a:ext cx="7318611" cy="7631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OPEN EDUCATION</a:t>
            </a:r>
          </a:p>
          <a:p>
            <a:r>
              <a:rPr lang="en-GB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oer@ucl.ac.uk   |   www.ucl.ac.uk/oer   |   @</a:t>
            </a:r>
            <a:r>
              <a:rPr lang="en-GB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OpenUCL</a:t>
            </a:r>
            <a:r>
              <a:rPr lang="en-GB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on Twitter</a:t>
            </a:r>
            <a:endParaRPr lang="en-GB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265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" y="1446414"/>
            <a:ext cx="10988040" cy="490993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GB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Open </a:t>
            </a:r>
            <a:r>
              <a:rPr lang="en-GB" sz="3000" dirty="0">
                <a:latin typeface="Arial" panose="020B0604020202020204" pitchFamily="34" charset="0"/>
                <a:cs typeface="Arial" panose="020B0604020202020204" pitchFamily="34" charset="0"/>
              </a:rPr>
              <a:t>education has been at UCL for years…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UCL Education Strategy 2016–21 (Objective 7) states that by 2021…</a:t>
            </a:r>
          </a:p>
          <a:p>
            <a:pPr marL="0" indent="0">
              <a:buNone/>
            </a:pP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“we will have introduced an open education resources (OER) service to provide a showcase for UCL education and for student-generated content, and to bring together internal resources of common interest in support of the connected curriculum”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B377511-06FB-45E8-B2F3-F4DDAD8A055C}"/>
              </a:ext>
            </a:extLst>
          </p:cNvPr>
          <p:cNvSpPr txBox="1">
            <a:spLocks/>
          </p:cNvSpPr>
          <p:nvPr/>
        </p:nvSpPr>
        <p:spPr>
          <a:xfrm>
            <a:off x="838200" y="1"/>
            <a:ext cx="9918868" cy="1119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en-GB" b="1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130058" y="448228"/>
            <a:ext cx="7318611" cy="7631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4000" b="1" dirty="0">
                <a:latin typeface="Arial" panose="020B0604020202020204" pitchFamily="34" charset="0"/>
                <a:cs typeface="Arial" panose="020B0604020202020204" pitchFamily="34" charset="0"/>
              </a:rPr>
              <a:t>Open Education at UCL</a:t>
            </a:r>
          </a:p>
        </p:txBody>
      </p:sp>
    </p:spTree>
    <p:extLst>
      <p:ext uri="{BB962C8B-B14F-4D97-AF65-F5344CB8AC3E}">
        <p14:creationId xmlns:p14="http://schemas.microsoft.com/office/powerpoint/2010/main" val="268789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0B377511-06FB-45E8-B2F3-F4DDAD8A0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9918868" cy="1119116"/>
          </a:xfrm>
        </p:spPr>
        <p:txBody>
          <a:bodyPr/>
          <a:lstStyle/>
          <a:p>
            <a:pPr>
              <a:lnSpc>
                <a:spcPct val="100000"/>
              </a:lnSpc>
            </a:pPr>
            <a:endParaRPr lang="en-GB" b="1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Content Placeholder 27"/>
          <p:cNvSpPr>
            <a:spLocks noGrp="1"/>
          </p:cNvSpPr>
          <p:nvPr>
            <p:ph idx="1"/>
          </p:nvPr>
        </p:nvSpPr>
        <p:spPr>
          <a:xfrm>
            <a:off x="331470" y="1405890"/>
            <a:ext cx="10926556" cy="49504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Open </a:t>
            </a:r>
            <a:r>
              <a:rPr lang="en-GB" sz="3600" b="1" dirty="0">
                <a:latin typeface="Arial" panose="020B0604020202020204" pitchFamily="34" charset="0"/>
                <a:cs typeface="Arial" panose="020B0604020202020204" pitchFamily="34" charset="0"/>
              </a:rPr>
              <a:t>Education </a:t>
            </a:r>
            <a:r>
              <a:rPr lang="en-GB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Roadmap (2017</a:t>
            </a:r>
            <a:r>
              <a:rPr lang="en-GB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endParaRPr lang="en-GB" sz="1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Five components:</a:t>
            </a:r>
          </a:p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Pilot Open Education repository</a:t>
            </a:r>
          </a:p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Case studies</a:t>
            </a:r>
          </a:p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Open Education strategy for UCL</a:t>
            </a:r>
          </a:p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Community of practice</a:t>
            </a:r>
          </a:p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Portfolio of policies and guidance</a:t>
            </a:r>
          </a:p>
          <a:p>
            <a:pPr marL="0" indent="0">
              <a:buNone/>
            </a:pPr>
            <a:endParaRPr lang="en-GB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/>
          <p:cNvSpPr txBox="1">
            <a:spLocks/>
          </p:cNvSpPr>
          <p:nvPr/>
        </p:nvSpPr>
        <p:spPr>
          <a:xfrm>
            <a:off x="80181" y="442216"/>
            <a:ext cx="7318611" cy="7631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4000" b="1" dirty="0">
                <a:latin typeface="Arial" panose="020B0604020202020204" pitchFamily="34" charset="0"/>
                <a:cs typeface="Arial" panose="020B0604020202020204" pitchFamily="34" charset="0"/>
              </a:rPr>
              <a:t>Open Education at UCL</a:t>
            </a:r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3"/>
          <a:srcRect l="25660" t="8436" r="38624" b="2636"/>
          <a:stretch/>
        </p:blipFill>
        <p:spPr>
          <a:xfrm>
            <a:off x="7638822" y="1538475"/>
            <a:ext cx="3819441" cy="4685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1893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0B377511-06FB-45E8-B2F3-F4DDAD8A0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9918868" cy="1119116"/>
          </a:xfrm>
        </p:spPr>
        <p:txBody>
          <a:bodyPr/>
          <a:lstStyle/>
          <a:p>
            <a:pPr>
              <a:lnSpc>
                <a:spcPct val="100000"/>
              </a:lnSpc>
            </a:pPr>
            <a:endParaRPr lang="en-GB" b="1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Content Placeholder 27"/>
          <p:cNvSpPr>
            <a:spLocks noGrp="1"/>
          </p:cNvSpPr>
          <p:nvPr>
            <p:ph idx="1"/>
          </p:nvPr>
        </p:nvSpPr>
        <p:spPr>
          <a:xfrm>
            <a:off x="331470" y="1561332"/>
            <a:ext cx="6217920" cy="479501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Connected Curriculum</a:t>
            </a:r>
          </a:p>
          <a:p>
            <a:pPr marL="0" indent="0">
              <a:buNone/>
            </a:pPr>
            <a:r>
              <a:rPr lang="en-GB" i="1" dirty="0" smtClean="0">
                <a:latin typeface="Arial" panose="020B0604020202020204" pitchFamily="34" charset="0"/>
                <a:cs typeface="Arial" panose="020B0604020202020204" pitchFamily="34" charset="0"/>
              </a:rPr>
              <a:t>UCL’s research-based teaching framework, which aims 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to ensure that all UCL students are able to learn through participating in research and enquiry at all levels of their programme of study</a:t>
            </a:r>
            <a:r>
              <a:rPr lang="en-GB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03: Students make connections across subjects and out to the world</a:t>
            </a:r>
          </a:p>
          <a:p>
            <a:pPr marL="0" indent="0">
              <a:buNone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05: Students lead to produce outputs – assignments directed at an audience</a:t>
            </a:r>
          </a:p>
          <a:p>
            <a:pPr marL="0" indent="0">
              <a:buNone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06: Students connect with each other, across phases and with alumni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/>
          <p:cNvSpPr txBox="1">
            <a:spLocks/>
          </p:cNvSpPr>
          <p:nvPr/>
        </p:nvSpPr>
        <p:spPr>
          <a:xfrm>
            <a:off x="80181" y="442216"/>
            <a:ext cx="7318611" cy="7631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Open Education at UCL</a:t>
            </a:r>
            <a:endParaRPr lang="en-GB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8610" y="1333679"/>
            <a:ext cx="106184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Image result for connected curricul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5090" y="1333678"/>
            <a:ext cx="5623560" cy="4689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697980" y="6356350"/>
            <a:ext cx="53606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dirty="0"/>
              <a:t>https://blogs.ucl.ac.uk/ccfellows/sample-page/</a:t>
            </a:r>
          </a:p>
        </p:txBody>
      </p:sp>
    </p:spTree>
    <p:extLst>
      <p:ext uri="{BB962C8B-B14F-4D97-AF65-F5344CB8AC3E}">
        <p14:creationId xmlns:p14="http://schemas.microsoft.com/office/powerpoint/2010/main" val="22088870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303598"/>
            <a:ext cx="10515600" cy="624955"/>
          </a:xfrm>
        </p:spPr>
        <p:txBody>
          <a:bodyPr>
            <a:normAutofit fontScale="90000"/>
          </a:bodyPr>
          <a:lstStyle/>
          <a:p>
            <a:pPr marL="0" indent="0"/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Benefits of Open Education for UCL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86494"/>
            <a:ext cx="10515600" cy="4269855"/>
          </a:xfrm>
        </p:spPr>
        <p:txBody>
          <a:bodyPr>
            <a:normAutofit fontScale="92500"/>
          </a:bodyPr>
          <a:lstStyle/>
          <a:p>
            <a:pPr lvl="0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Wide dissemination of UCL teaching and learning resources (staff and student generated)</a:t>
            </a:r>
          </a:p>
          <a:p>
            <a:pPr lvl="0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Increase UCL’s international profile as a global education leader (research-based education), and as a leader in Open Scholarship</a:t>
            </a:r>
          </a:p>
          <a:p>
            <a:pPr lvl="0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Increase the range of high-quality resources available to UCL’s non-traditional learners, without the need to pay additional subscription/license fees</a:t>
            </a:r>
          </a:p>
          <a:p>
            <a:pPr lvl="0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Internal/external marketplace providing access to course ‘tasters’ and cross-disciplinary resources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Long-term curation of UCL’s teaching assets</a:t>
            </a:r>
          </a:p>
          <a:p>
            <a:endParaRPr lang="en-GB" dirty="0"/>
          </a:p>
        </p:txBody>
      </p:sp>
      <p:sp>
        <p:nvSpPr>
          <p:cNvPr id="4" name="Text Placeholder 3"/>
          <p:cNvSpPr txBox="1">
            <a:spLocks/>
          </p:cNvSpPr>
          <p:nvPr/>
        </p:nvSpPr>
        <p:spPr>
          <a:xfrm>
            <a:off x="130058" y="448228"/>
            <a:ext cx="7318611" cy="7631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Open Education at UCL</a:t>
            </a:r>
          </a:p>
        </p:txBody>
      </p:sp>
    </p:spTree>
    <p:extLst>
      <p:ext uri="{BB962C8B-B14F-4D97-AF65-F5344CB8AC3E}">
        <p14:creationId xmlns:p14="http://schemas.microsoft.com/office/powerpoint/2010/main" val="4457671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839788" y="1583473"/>
            <a:ext cx="10515600" cy="709188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UCL doing?</a:t>
            </a:r>
          </a:p>
        </p:txBody>
      </p:sp>
      <p:cxnSp>
        <p:nvCxnSpPr>
          <p:cNvPr id="32" name="Straight Arrow Connector 31"/>
          <p:cNvCxnSpPr/>
          <p:nvPr/>
        </p:nvCxnSpPr>
        <p:spPr>
          <a:xfrm flipV="1">
            <a:off x="2225149" y="2951574"/>
            <a:ext cx="323850" cy="6350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V="1">
            <a:off x="2216638" y="3681669"/>
            <a:ext cx="323850" cy="6350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V="1">
            <a:off x="2216638" y="4405414"/>
            <a:ext cx="323850" cy="6350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2225149" y="2951574"/>
            <a:ext cx="0" cy="146654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>
            <a:off x="1221198" y="3688019"/>
            <a:ext cx="995440" cy="9525"/>
          </a:xfrm>
          <a:prstGeom prst="straightConnector1">
            <a:avLst/>
          </a:prstGeom>
          <a:ln w="38100">
            <a:solidFill>
              <a:schemeClr val="accent5"/>
            </a:solidFill>
            <a:headEnd type="none"/>
            <a:tailEnd type="oval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2" name="Text Placeholder 2"/>
          <p:cNvSpPr txBox="1">
            <a:spLocks/>
          </p:cNvSpPr>
          <p:nvPr/>
        </p:nvSpPr>
        <p:spPr>
          <a:xfrm>
            <a:off x="2865863" y="2628697"/>
            <a:ext cx="8489525" cy="23239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267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8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Infrastructure (</a:t>
            </a:r>
            <a:r>
              <a:rPr lang="en-GB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inc.</a:t>
            </a:r>
            <a:r>
              <a:rPr lang="en-GB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repository)</a:t>
            </a:r>
          </a:p>
          <a:p>
            <a:r>
              <a:rPr lang="en-GB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Policy</a:t>
            </a:r>
          </a:p>
          <a:p>
            <a:r>
              <a:rPr lang="en-GB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</a:p>
        </p:txBody>
      </p:sp>
      <p:sp>
        <p:nvSpPr>
          <p:cNvPr id="46" name="Text Placeholder 2"/>
          <p:cNvSpPr txBox="1">
            <a:spLocks/>
          </p:cNvSpPr>
          <p:nvPr/>
        </p:nvSpPr>
        <p:spPr>
          <a:xfrm>
            <a:off x="839788" y="5141859"/>
            <a:ext cx="10515600" cy="110017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267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8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dirty="0" smtClean="0">
                <a:solidFill>
                  <a:schemeClr val="tx1"/>
                </a:solidFill>
              </a:rPr>
              <a:t>These activities build on </a:t>
            </a:r>
            <a:r>
              <a:rPr lang="en-GB" dirty="0">
                <a:solidFill>
                  <a:schemeClr val="tx1"/>
                </a:solidFill>
              </a:rPr>
              <a:t>UCL’s </a:t>
            </a:r>
            <a:r>
              <a:rPr lang="en-GB" dirty="0" smtClean="0">
                <a:solidFill>
                  <a:schemeClr val="tx1"/>
                </a:solidFill>
              </a:rPr>
              <a:t>commitment </a:t>
            </a:r>
            <a:r>
              <a:rPr lang="en-GB" dirty="0">
                <a:solidFill>
                  <a:schemeClr val="tx1"/>
                </a:solidFill>
              </a:rPr>
              <a:t>to “open education to all” </a:t>
            </a:r>
            <a:endParaRPr lang="en-GB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Placeholder 3"/>
          <p:cNvSpPr txBox="1">
            <a:spLocks/>
          </p:cNvSpPr>
          <p:nvPr/>
        </p:nvSpPr>
        <p:spPr>
          <a:xfrm>
            <a:off x="154996" y="301097"/>
            <a:ext cx="7318611" cy="7631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Open Education at UCL</a:t>
            </a:r>
          </a:p>
        </p:txBody>
      </p:sp>
    </p:spTree>
    <p:extLst>
      <p:ext uri="{BB962C8B-B14F-4D97-AF65-F5344CB8AC3E}">
        <p14:creationId xmlns:p14="http://schemas.microsoft.com/office/powerpoint/2010/main" val="3140082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Content Placeholder 27"/>
          <p:cNvSpPr>
            <a:spLocks noGrp="1"/>
          </p:cNvSpPr>
          <p:nvPr>
            <p:ph idx="1"/>
          </p:nvPr>
        </p:nvSpPr>
        <p:spPr>
          <a:xfrm>
            <a:off x="708660" y="2411730"/>
            <a:ext cx="10549366" cy="3944620"/>
          </a:xfrm>
          <a:noFill/>
        </p:spPr>
        <p:txBody>
          <a:bodyPr>
            <a:noAutofit/>
          </a:bodyPr>
          <a:lstStyle/>
          <a:p>
            <a:pPr marL="0" indent="0">
              <a:buNone/>
            </a:pPr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Deliver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 proof of concept repository for UCL-created educational resources</a:t>
            </a:r>
          </a:p>
          <a:p>
            <a:pPr lvl="1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To include staff and student generated materials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Promotion of Open Education and of the repository at UCL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Collect Initial User Feedback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Devise metrics to measure use of UCL’s open education materials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title"/>
          </p:nvPr>
        </p:nvSpPr>
        <p:spPr>
          <a:xfrm>
            <a:off x="166255" y="340822"/>
            <a:ext cx="10590645" cy="8977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Open Education at UCL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08660" y="1668780"/>
            <a:ext cx="10744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Open Education Repository Project Phase 2 (18/19)</a:t>
            </a:r>
            <a:endParaRPr lang="en-GB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4503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4756" t="2411" r="15684" b="-2411"/>
          <a:stretch/>
        </p:blipFill>
        <p:spPr>
          <a:xfrm>
            <a:off x="742950" y="1497330"/>
            <a:ext cx="10610850" cy="50063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379345" y="6207998"/>
            <a:ext cx="73380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https://open-education-repository.ucl.ac.uk/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1422" y="456013"/>
            <a:ext cx="62579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 Education at UCL</a:t>
            </a:r>
          </a:p>
        </p:txBody>
      </p:sp>
    </p:spTree>
    <p:extLst>
      <p:ext uri="{BB962C8B-B14F-4D97-AF65-F5344CB8AC3E}">
        <p14:creationId xmlns:p14="http://schemas.microsoft.com/office/powerpoint/2010/main" val="26358452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2466</TotalTime>
  <Words>529</Words>
  <Application>Microsoft Office PowerPoint</Application>
  <PresentationFormat>Widescreen</PresentationFormat>
  <Paragraphs>88</Paragraphs>
  <Slides>13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Gill Sans MT</vt:lpstr>
      <vt:lpstr>Wingdings</vt:lpstr>
      <vt:lpstr>1_Office Theme</vt:lpstr>
      <vt:lpstr>Open education</vt:lpstr>
      <vt:lpstr>OPEN EDUCATION oer@ucl.ac.uk   |   www.ucl.ac.uk/oer   |   @Openn Twitter</vt:lpstr>
      <vt:lpstr>PowerPoint Presentation</vt:lpstr>
      <vt:lpstr>PowerPoint Presentation</vt:lpstr>
      <vt:lpstr>PowerPoint Presentation</vt:lpstr>
      <vt:lpstr>Benefits of Open Education for UCL</vt:lpstr>
      <vt:lpstr>PowerPoint Presentation</vt:lpstr>
      <vt:lpstr>Open Education at UCL</vt:lpstr>
      <vt:lpstr>PowerPoint Presentation</vt:lpstr>
      <vt:lpstr>OpenEd@UCL: activity overview</vt:lpstr>
      <vt:lpstr>OpenEd@UCL: activity</vt:lpstr>
      <vt:lpstr>Open Education at UCL </vt:lpstr>
      <vt:lpstr>PowerPoint Presentation</vt:lpstr>
    </vt:vector>
  </TitlesOfParts>
  <Company>University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Open educational resources (OER)</dc:title>
  <dc:creator>Claudia Yogeswaran</dc:creator>
  <cp:lastModifiedBy>June Hedges</cp:lastModifiedBy>
  <cp:revision>187</cp:revision>
  <dcterms:created xsi:type="dcterms:W3CDTF">2018-03-16T14:39:04Z</dcterms:created>
  <dcterms:modified xsi:type="dcterms:W3CDTF">2019-03-13T11:39:52Z</dcterms:modified>
</cp:coreProperties>
</file>