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9"/>
  </p:notesMasterIdLst>
  <p:sldIdLst>
    <p:sldId id="256" r:id="rId2"/>
    <p:sldId id="365" r:id="rId3"/>
    <p:sldId id="366" r:id="rId4"/>
    <p:sldId id="363" r:id="rId5"/>
    <p:sldId id="399" r:id="rId6"/>
    <p:sldId id="379" r:id="rId7"/>
    <p:sldId id="369" r:id="rId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D1DD"/>
    <a:srgbClr val="CCFF33"/>
    <a:srgbClr val="EDF0E4"/>
    <a:srgbClr val="E1F3E3"/>
    <a:srgbClr val="FFFF66"/>
    <a:srgbClr val="54E279"/>
    <a:srgbClr val="DAEBF2"/>
    <a:srgbClr val="F2EFF2"/>
    <a:srgbClr val="E5F5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4" autoAdjust="0"/>
    <p:restoredTop sz="94572" autoAdjust="0"/>
  </p:normalViewPr>
  <p:slideViewPr>
    <p:cSldViewPr>
      <p:cViewPr varScale="1">
        <p:scale>
          <a:sx n="109" d="100"/>
          <a:sy n="109" d="100"/>
        </p:scale>
        <p:origin x="168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dirty="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dirty="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dirty="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B4546A2-3693-4674-8978-F3A065975DD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21540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4546A2-3693-4674-8978-F3A065975DD2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9089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4590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149129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4546A2-3693-4674-8978-F3A065975DD2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14673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4546A2-3693-4674-8978-F3A065975DD2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4346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arkBlue10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179388" y="188913"/>
            <a:ext cx="3382962" cy="3667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b="1" dirty="0">
                <a:solidFill>
                  <a:schemeClr val="bg1"/>
                </a:solidFill>
              </a:rPr>
              <a:t>UCL </a:t>
            </a:r>
            <a:r>
              <a:rPr lang="en-GB" b="1" dirty="0" smtClean="0">
                <a:solidFill>
                  <a:schemeClr val="bg1"/>
                </a:solidFill>
              </a:rPr>
              <a:t>LIBRARY</a:t>
            </a:r>
            <a:r>
              <a:rPr lang="en-GB" b="1" baseline="0" dirty="0" smtClean="0">
                <a:solidFill>
                  <a:schemeClr val="bg1"/>
                </a:solidFill>
              </a:rPr>
              <a:t> SERVICES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068638"/>
            <a:ext cx="8496300" cy="3097212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GB" noProof="0" dirty="0" smtClean="0"/>
              <a:t>Click to edit Master subtitle style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323850" y="6245225"/>
            <a:ext cx="8496300" cy="47625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400" dirty="0" smtClean="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72B5E5E-4689-49CD-AEC0-B1C1F4CF0DA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1E5CBF-37EA-49BA-A281-D6CB1F8F960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BC536-C560-408C-9983-EB1D7B02F14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7663" y="908050"/>
            <a:ext cx="2122487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200" y="908050"/>
            <a:ext cx="6215063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F73B1-DCE9-405B-906D-0AE9CBC0EC5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5F890-8D52-4FFF-B166-9BAAAC9CA43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AA91C-341E-44D6-98C8-B2A88FC8BBE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514D68-F56A-4B27-81A6-4C6DF7B091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200" y="2708275"/>
            <a:ext cx="4168775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1375" y="2708275"/>
            <a:ext cx="4168775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ABE1BA-F27D-49FA-BECF-06F2795788D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6241B-8545-4649-81AE-0DA48C938CE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FB4F6C-FD61-4369-8707-A3770470D45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37904A-293F-409E-AEE5-C53255E41B0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9372AD-9D11-4FB0-849B-88BBE77E872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DAEBF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30200" y="908050"/>
            <a:ext cx="8489950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0200" y="2708275"/>
            <a:ext cx="8489950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12088" y="6337300"/>
            <a:ext cx="1008062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72B5E5E-4689-49CD-AEC0-B1C1F4CF0DA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1029" name="Picture 13" descr="DarkBlue1024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179388" y="188913"/>
            <a:ext cx="2952750" cy="3667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b="1" dirty="0">
                <a:solidFill>
                  <a:schemeClr val="bg1"/>
                </a:solidFill>
              </a:rPr>
              <a:t>UCL LIBRARY SERVICES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  <p:sldLayoutId id="2147483651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q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.ayris@ucl.ac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4623" y="1844824"/>
            <a:ext cx="8496300" cy="1412839"/>
          </a:xfrm>
        </p:spPr>
        <p:txBody>
          <a:bodyPr/>
          <a:lstStyle/>
          <a:p>
            <a:r>
              <a:rPr lang="en-GB" sz="3600" dirty="0" smtClean="0"/>
              <a:t>Open Education as part of the Open Science agenda</a:t>
            </a:r>
            <a:endParaRPr lang="en-GB" sz="3600" dirty="0"/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7625" y="3403174"/>
            <a:ext cx="8496300" cy="318242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GB" sz="2800" dirty="0" smtClean="0"/>
          </a:p>
          <a:p>
            <a:pPr eaLnBrk="1" hangingPunct="1">
              <a:lnSpc>
                <a:spcPct val="90000"/>
              </a:lnSpc>
            </a:pPr>
            <a:r>
              <a:rPr lang="en-GB" sz="2800" dirty="0" smtClean="0"/>
              <a:t>Dr Paul Ayris </a:t>
            </a:r>
          </a:p>
          <a:p>
            <a:pPr eaLnBrk="1" hangingPunct="1">
              <a:lnSpc>
                <a:spcPct val="90000"/>
              </a:lnSpc>
              <a:spcBef>
                <a:spcPct val="10000"/>
              </a:spcBef>
            </a:pPr>
            <a:endParaRPr lang="en-GB" sz="1900" dirty="0" smtClean="0"/>
          </a:p>
          <a:p>
            <a:pPr eaLnBrk="1" hangingPunct="1">
              <a:lnSpc>
                <a:spcPct val="90000"/>
              </a:lnSpc>
              <a:spcBef>
                <a:spcPct val="10000"/>
              </a:spcBef>
            </a:pPr>
            <a:r>
              <a:rPr lang="en-GB" sz="1900" dirty="0" smtClean="0"/>
              <a:t>Pro-Vice-Provost </a:t>
            </a:r>
            <a:r>
              <a:rPr lang="en-GB" sz="1900" dirty="0" smtClean="0"/>
              <a:t>(UCL Library Services) </a:t>
            </a:r>
          </a:p>
          <a:p>
            <a:pPr eaLnBrk="1" hangingPunct="1">
              <a:lnSpc>
                <a:spcPct val="90000"/>
              </a:lnSpc>
              <a:spcBef>
                <a:spcPct val="10000"/>
              </a:spcBef>
            </a:pPr>
            <a:r>
              <a:rPr lang="en-GB" sz="1900" dirty="0" smtClean="0"/>
              <a:t>Co-Chair, LERU community of Chief Information Officers (League of 	European Research Universities)</a:t>
            </a:r>
          </a:p>
          <a:p>
            <a:pPr eaLnBrk="1" hangingPunct="1">
              <a:lnSpc>
                <a:spcPct val="90000"/>
              </a:lnSpc>
              <a:spcBef>
                <a:spcPct val="10000"/>
              </a:spcBef>
            </a:pPr>
            <a:r>
              <a:rPr lang="en-GB" sz="1900" dirty="0" smtClean="0"/>
              <a:t>Chair</a:t>
            </a:r>
            <a:r>
              <a:rPr lang="en-GB" sz="1900" dirty="0" smtClean="0"/>
              <a:t>, Jisc Content Strategy Group</a:t>
            </a:r>
          </a:p>
          <a:p>
            <a:pPr eaLnBrk="1" hangingPunct="1">
              <a:lnSpc>
                <a:spcPct val="90000"/>
              </a:lnSpc>
              <a:spcBef>
                <a:spcPct val="10000"/>
              </a:spcBef>
            </a:pPr>
            <a:r>
              <a:rPr lang="en-GB" sz="1900" dirty="0" smtClean="0"/>
              <a:t>		</a:t>
            </a:r>
          </a:p>
          <a:p>
            <a:pPr eaLnBrk="1" hangingPunct="1">
              <a:lnSpc>
                <a:spcPct val="90000"/>
              </a:lnSpc>
              <a:spcBef>
                <a:spcPct val="10000"/>
              </a:spcBef>
            </a:pPr>
            <a:r>
              <a:rPr lang="en-GB" sz="1900" dirty="0" smtClean="0"/>
              <a:t>e-mail: </a:t>
            </a:r>
            <a:r>
              <a:rPr lang="en-GB" sz="1900" dirty="0" smtClean="0">
                <a:hlinkClick r:id="rId3"/>
              </a:rPr>
              <a:t>p.ayris@ucl.ac.uk</a:t>
            </a:r>
            <a:r>
              <a:rPr lang="en-GB" sz="1900" dirty="0" smtClean="0"/>
              <a:t> </a:t>
            </a:r>
            <a:endParaRPr lang="en-GB" sz="4000" dirty="0" smtClean="0"/>
          </a:p>
          <a:p>
            <a:pPr eaLnBrk="1" hangingPunct="1">
              <a:lnSpc>
                <a:spcPct val="90000"/>
              </a:lnSpc>
            </a:pPr>
            <a:endParaRPr lang="en-GB" sz="16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140347"/>
            <a:ext cx="1125491" cy="445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342900" y="783601"/>
            <a:ext cx="8489950" cy="55716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GB" dirty="0" smtClean="0">
                <a:latin typeface="Calibri" panose="020F0502020204030204" pitchFamily="34" charset="0"/>
              </a:rPr>
              <a:t>A pan-European Roadmap for Open Science</a:t>
            </a:r>
            <a:r>
              <a:rPr lang="en-GB" sz="3000" b="1" i="0" u="none" strike="noStrike" cap="none" dirty="0" smtClean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?</a:t>
            </a:r>
            <a:endParaRPr lang="en-GB" sz="3000" b="1" i="0" u="none" strike="noStrike" cap="none" dirty="0">
              <a:solidFill>
                <a:schemeClr val="dk2"/>
              </a:solidFill>
              <a:latin typeface="Calibri" panose="020F0502020204030204" pitchFamily="34" charset="0"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2090" y="6093296"/>
            <a:ext cx="16956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Eng</a:t>
            </a:r>
            <a:r>
              <a:rPr lang="en-GB" sz="2800" dirty="0" smtClean="0"/>
              <a:t>land</a:t>
            </a:r>
            <a:endParaRPr lang="en-GB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212090" y="1884537"/>
            <a:ext cx="29159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Hereford ‘Mappa Mundi’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Largest surviving medieval map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A theological statement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Drawn in Lincoln c. 1300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But Africa is called Europe and vice versa…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334" y="1508805"/>
            <a:ext cx="4458331" cy="4912295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 flipV="1">
            <a:off x="1691680" y="5661248"/>
            <a:ext cx="3456384" cy="64807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3653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342900" y="783600"/>
            <a:ext cx="8489950" cy="110093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GB" dirty="0" smtClean="0">
                <a:latin typeface="Calibri" panose="020F0502020204030204" pitchFamily="34" charset="0"/>
              </a:rPr>
              <a:t>A Statement which offers a pan-European Roadmap</a:t>
            </a:r>
            <a:r>
              <a:rPr lang="en-GB" sz="3000" b="1" i="0" u="none" strike="noStrike" cap="none" dirty="0" smtClean="0">
                <a:solidFill>
                  <a:schemeClr val="dk2"/>
                </a:solidFill>
                <a:latin typeface="Calibri" panose="020F0502020204030204" pitchFamily="34" charset="0"/>
                <a:sym typeface="Arial"/>
              </a:rPr>
              <a:t>?</a:t>
            </a:r>
            <a:endParaRPr lang="en-GB" sz="3000" b="1" i="0" u="none" strike="noStrike" cap="none" dirty="0">
              <a:solidFill>
                <a:schemeClr val="dk2"/>
              </a:solidFill>
              <a:latin typeface="Calibri" panose="020F0502020204030204" pitchFamily="34" charset="0"/>
              <a:sym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2090" y="1884537"/>
            <a:ext cx="29159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Hereford ‘Mappa Mundi’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Largest surviving medieval map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A theological statement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Drawn in Lincoln c. 1300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But Africa is called Europe and vice versa…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334" y="1508805"/>
            <a:ext cx="4458331" cy="4912295"/>
          </a:xfrm>
          <a:prstGeom prst="rect">
            <a:avLst/>
          </a:prstGeom>
        </p:spPr>
      </p:pic>
      <p:pic>
        <p:nvPicPr>
          <p:cNvPr id="7" name="Shape 10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57912" y="2747356"/>
            <a:ext cx="2428564" cy="31783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3387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E5F890-8D52-4FFF-B166-9BAAAC9CA437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395536" y="936700"/>
            <a:ext cx="8424614" cy="5400600"/>
            <a:chOff x="0" y="0"/>
            <a:chExt cx="58959" cy="35718"/>
          </a:xfrm>
        </p:grpSpPr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0" y="0"/>
              <a:ext cx="58959" cy="35718"/>
              <a:chOff x="0" y="0"/>
              <a:chExt cx="58959" cy="35718"/>
            </a:xfrm>
          </p:grpSpPr>
          <p:sp>
            <p:nvSpPr>
              <p:cNvPr id="7" name="Rectangle 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58959" cy="357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8" name="Rectangle 7"/>
              <p:cNvSpPr>
                <a:spLocks noChangeArrowheads="1"/>
              </p:cNvSpPr>
              <p:nvPr/>
            </p:nvSpPr>
            <p:spPr bwMode="auto">
              <a:xfrm>
                <a:off x="0" y="3101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9" name="Rounded Rectangle 8"/>
              <p:cNvSpPr>
                <a:spLocks noChangeArrowheads="1"/>
              </p:cNvSpPr>
              <p:nvPr/>
            </p:nvSpPr>
            <p:spPr bwMode="auto">
              <a:xfrm>
                <a:off x="2947" y="1772"/>
                <a:ext cx="41272" cy="2657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0" name="Text Box 6"/>
              <p:cNvSpPr txBox="1">
                <a:spLocks noChangeArrowheads="1"/>
              </p:cNvSpPr>
              <p:nvPr/>
            </p:nvSpPr>
            <p:spPr bwMode="auto">
              <a:xfrm>
                <a:off x="3077" y="1902"/>
                <a:ext cx="41013" cy="23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Future of Scholarly Communication</a:t>
                </a:r>
              </a:p>
            </p:txBody>
          </p:sp>
          <p:sp>
            <p:nvSpPr>
              <p:cNvPr id="11" name="Rectangle 10"/>
              <p:cNvSpPr>
                <a:spLocks noChangeArrowheads="1"/>
              </p:cNvSpPr>
              <p:nvPr/>
            </p:nvSpPr>
            <p:spPr bwMode="auto">
              <a:xfrm>
                <a:off x="0" y="7183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2" name="Rounded Rectangle 11"/>
              <p:cNvSpPr>
                <a:spLocks noChangeArrowheads="1"/>
              </p:cNvSpPr>
              <p:nvPr/>
            </p:nvSpPr>
            <p:spPr bwMode="auto">
              <a:xfrm>
                <a:off x="2947" y="5855"/>
                <a:ext cx="41272" cy="2656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3" name="Text Box 9"/>
              <p:cNvSpPr txBox="1">
                <a:spLocks noChangeArrowheads="1"/>
              </p:cNvSpPr>
              <p:nvPr/>
            </p:nvSpPr>
            <p:spPr bwMode="auto">
              <a:xfrm>
                <a:off x="3077" y="5984"/>
                <a:ext cx="41013" cy="23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EOSC (European Open Science Cloud)</a:t>
                </a:r>
              </a:p>
            </p:txBody>
          </p:sp>
          <p:sp>
            <p:nvSpPr>
              <p:cNvPr id="14" name="Rectangle 13"/>
              <p:cNvSpPr>
                <a:spLocks noChangeArrowheads="1"/>
              </p:cNvSpPr>
              <p:nvPr/>
            </p:nvSpPr>
            <p:spPr bwMode="auto">
              <a:xfrm>
                <a:off x="0" y="11265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5" name="Rounded Rectangle 14"/>
              <p:cNvSpPr>
                <a:spLocks noChangeArrowheads="1"/>
              </p:cNvSpPr>
              <p:nvPr/>
            </p:nvSpPr>
            <p:spPr bwMode="auto">
              <a:xfrm>
                <a:off x="2947" y="9937"/>
                <a:ext cx="41272" cy="2657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6" name="Text Box 12"/>
              <p:cNvSpPr txBox="1">
                <a:spLocks noChangeArrowheads="1"/>
              </p:cNvSpPr>
              <p:nvPr/>
            </p:nvSpPr>
            <p:spPr bwMode="auto">
              <a:xfrm>
                <a:off x="3077" y="10067"/>
                <a:ext cx="41013" cy="23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FAIR Data</a:t>
                </a:r>
              </a:p>
            </p:txBody>
          </p:sp>
          <p:sp>
            <p:nvSpPr>
              <p:cNvPr id="17" name="Rectangle 16"/>
              <p:cNvSpPr>
                <a:spLocks noChangeArrowheads="1"/>
              </p:cNvSpPr>
              <p:nvPr/>
            </p:nvSpPr>
            <p:spPr bwMode="auto">
              <a:xfrm>
                <a:off x="0" y="15348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8" name="Rounded Rectangle 17"/>
              <p:cNvSpPr>
                <a:spLocks noChangeArrowheads="1"/>
              </p:cNvSpPr>
              <p:nvPr/>
            </p:nvSpPr>
            <p:spPr bwMode="auto">
              <a:xfrm>
                <a:off x="2947" y="14019"/>
                <a:ext cx="41272" cy="2657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9" name="Text Box 15"/>
              <p:cNvSpPr txBox="1">
                <a:spLocks noChangeArrowheads="1"/>
              </p:cNvSpPr>
              <p:nvPr/>
            </p:nvSpPr>
            <p:spPr bwMode="auto">
              <a:xfrm>
                <a:off x="3077" y="14149"/>
                <a:ext cx="41013" cy="23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Skills</a:t>
                </a:r>
              </a:p>
            </p:txBody>
          </p:sp>
          <p:sp>
            <p:nvSpPr>
              <p:cNvPr id="20" name="Rectangle 19"/>
              <p:cNvSpPr>
                <a:spLocks noChangeArrowheads="1"/>
              </p:cNvSpPr>
              <p:nvPr/>
            </p:nvSpPr>
            <p:spPr bwMode="auto">
              <a:xfrm>
                <a:off x="0" y="19430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21" name="Rounded Rectangle 20"/>
              <p:cNvSpPr>
                <a:spLocks noChangeArrowheads="1"/>
              </p:cNvSpPr>
              <p:nvPr/>
            </p:nvSpPr>
            <p:spPr bwMode="auto">
              <a:xfrm>
                <a:off x="2947" y="18102"/>
                <a:ext cx="41272" cy="2657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22" name="Text Box 18"/>
              <p:cNvSpPr txBox="1">
                <a:spLocks noChangeArrowheads="1"/>
              </p:cNvSpPr>
              <p:nvPr/>
            </p:nvSpPr>
            <p:spPr bwMode="auto">
              <a:xfrm>
                <a:off x="3077" y="18232"/>
                <a:ext cx="41013" cy="23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Research Integrity</a:t>
                </a:r>
              </a:p>
            </p:txBody>
          </p:sp>
          <p:sp>
            <p:nvSpPr>
              <p:cNvPr id="23" name="Rectangle 22"/>
              <p:cNvSpPr>
                <a:spLocks noChangeArrowheads="1"/>
              </p:cNvSpPr>
              <p:nvPr/>
            </p:nvSpPr>
            <p:spPr bwMode="auto">
              <a:xfrm>
                <a:off x="0" y="23513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24" name="Rounded Rectangle 23"/>
              <p:cNvSpPr>
                <a:spLocks noChangeArrowheads="1"/>
              </p:cNvSpPr>
              <p:nvPr/>
            </p:nvSpPr>
            <p:spPr bwMode="auto">
              <a:xfrm>
                <a:off x="2947" y="22184"/>
                <a:ext cx="41272" cy="2657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25" name="Text Box 21"/>
              <p:cNvSpPr txBox="1">
                <a:spLocks noChangeArrowheads="1"/>
              </p:cNvSpPr>
              <p:nvPr/>
            </p:nvSpPr>
            <p:spPr bwMode="auto">
              <a:xfrm>
                <a:off x="3077" y="22314"/>
                <a:ext cx="41013" cy="23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Rewards</a:t>
                </a:r>
              </a:p>
            </p:txBody>
          </p:sp>
          <p:sp>
            <p:nvSpPr>
              <p:cNvPr id="26" name="Rectangle 25"/>
              <p:cNvSpPr>
                <a:spLocks noChangeArrowheads="1"/>
              </p:cNvSpPr>
              <p:nvPr/>
            </p:nvSpPr>
            <p:spPr bwMode="auto">
              <a:xfrm>
                <a:off x="0" y="27595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27" name="Rounded Rectangle 26"/>
              <p:cNvSpPr>
                <a:spLocks noChangeArrowheads="1"/>
              </p:cNvSpPr>
              <p:nvPr/>
            </p:nvSpPr>
            <p:spPr bwMode="auto">
              <a:xfrm>
                <a:off x="2947" y="26267"/>
                <a:ext cx="41272" cy="2656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28" name="Text Box 24"/>
              <p:cNvSpPr txBox="1">
                <a:spLocks noChangeArrowheads="1"/>
              </p:cNvSpPr>
              <p:nvPr/>
            </p:nvSpPr>
            <p:spPr bwMode="auto">
              <a:xfrm>
                <a:off x="3077" y="26396"/>
                <a:ext cx="41013" cy="23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Altmetrics</a:t>
                </a:r>
              </a:p>
            </p:txBody>
          </p:sp>
          <p:sp>
            <p:nvSpPr>
              <p:cNvPr id="29" name="Rectangle 28"/>
              <p:cNvSpPr>
                <a:spLocks noChangeArrowheads="1"/>
              </p:cNvSpPr>
              <p:nvPr/>
            </p:nvSpPr>
            <p:spPr bwMode="auto">
              <a:xfrm>
                <a:off x="0" y="31677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30" name="Rounded Rectangle 29"/>
              <p:cNvSpPr>
                <a:spLocks noChangeArrowheads="1"/>
              </p:cNvSpPr>
              <p:nvPr/>
            </p:nvSpPr>
            <p:spPr bwMode="auto">
              <a:xfrm>
                <a:off x="2947" y="30349"/>
                <a:ext cx="41272" cy="2657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31" name="Text Box 27"/>
              <p:cNvSpPr txBox="1">
                <a:spLocks noChangeArrowheads="1"/>
              </p:cNvSpPr>
              <p:nvPr/>
            </p:nvSpPr>
            <p:spPr bwMode="auto">
              <a:xfrm>
                <a:off x="3077" y="30479"/>
                <a:ext cx="41013" cy="23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Citizen Science</a:t>
                </a:r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827287" y="620490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chemeClr val="accent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pillars of Open Science</a:t>
            </a:r>
            <a:endParaRPr lang="en-US" sz="2400" b="1" dirty="0">
              <a:solidFill>
                <a:schemeClr val="accent2">
                  <a:lumMod val="90000"/>
                  <a:lumOff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81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E5F890-8D52-4FFF-B166-9BAAAC9CA437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395536" y="936700"/>
            <a:ext cx="8424614" cy="5400600"/>
            <a:chOff x="0" y="0"/>
            <a:chExt cx="58959" cy="35718"/>
          </a:xfrm>
        </p:grpSpPr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0" y="0"/>
              <a:ext cx="58959" cy="35718"/>
              <a:chOff x="0" y="0"/>
              <a:chExt cx="58959" cy="35718"/>
            </a:xfrm>
          </p:grpSpPr>
          <p:sp>
            <p:nvSpPr>
              <p:cNvPr id="7" name="Rectangle 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58959" cy="357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8" name="Rectangle 7"/>
              <p:cNvSpPr>
                <a:spLocks noChangeArrowheads="1"/>
              </p:cNvSpPr>
              <p:nvPr/>
            </p:nvSpPr>
            <p:spPr bwMode="auto">
              <a:xfrm>
                <a:off x="0" y="3101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9" name="Rounded Rectangle 8"/>
              <p:cNvSpPr>
                <a:spLocks noChangeArrowheads="1"/>
              </p:cNvSpPr>
              <p:nvPr/>
            </p:nvSpPr>
            <p:spPr bwMode="auto">
              <a:xfrm>
                <a:off x="2947" y="1772"/>
                <a:ext cx="41272" cy="2657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0" name="Text Box 6"/>
              <p:cNvSpPr txBox="1">
                <a:spLocks noChangeArrowheads="1"/>
              </p:cNvSpPr>
              <p:nvPr/>
            </p:nvSpPr>
            <p:spPr bwMode="auto">
              <a:xfrm>
                <a:off x="3077" y="1902"/>
                <a:ext cx="41013" cy="23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Future of Scholarly Communication</a:t>
                </a:r>
              </a:p>
            </p:txBody>
          </p:sp>
          <p:sp>
            <p:nvSpPr>
              <p:cNvPr id="11" name="Rectangle 10"/>
              <p:cNvSpPr>
                <a:spLocks noChangeArrowheads="1"/>
              </p:cNvSpPr>
              <p:nvPr/>
            </p:nvSpPr>
            <p:spPr bwMode="auto">
              <a:xfrm>
                <a:off x="0" y="7183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2" name="Rounded Rectangle 11"/>
              <p:cNvSpPr>
                <a:spLocks noChangeArrowheads="1"/>
              </p:cNvSpPr>
              <p:nvPr/>
            </p:nvSpPr>
            <p:spPr bwMode="auto">
              <a:xfrm>
                <a:off x="2947" y="5855"/>
                <a:ext cx="41272" cy="2656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3" name="Text Box 9"/>
              <p:cNvSpPr txBox="1">
                <a:spLocks noChangeArrowheads="1"/>
              </p:cNvSpPr>
              <p:nvPr/>
            </p:nvSpPr>
            <p:spPr bwMode="auto">
              <a:xfrm>
                <a:off x="3077" y="5984"/>
                <a:ext cx="41013" cy="23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EOSC (European Open Science Cloud)</a:t>
                </a:r>
              </a:p>
            </p:txBody>
          </p:sp>
          <p:sp>
            <p:nvSpPr>
              <p:cNvPr id="14" name="Rectangle 13"/>
              <p:cNvSpPr>
                <a:spLocks noChangeArrowheads="1"/>
              </p:cNvSpPr>
              <p:nvPr/>
            </p:nvSpPr>
            <p:spPr bwMode="auto">
              <a:xfrm>
                <a:off x="0" y="11265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5" name="Rounded Rectangle 14"/>
              <p:cNvSpPr>
                <a:spLocks noChangeArrowheads="1"/>
              </p:cNvSpPr>
              <p:nvPr/>
            </p:nvSpPr>
            <p:spPr bwMode="auto">
              <a:xfrm>
                <a:off x="2947" y="9937"/>
                <a:ext cx="41272" cy="2657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6" name="Text Box 12"/>
              <p:cNvSpPr txBox="1">
                <a:spLocks noChangeArrowheads="1"/>
              </p:cNvSpPr>
              <p:nvPr/>
            </p:nvSpPr>
            <p:spPr bwMode="auto">
              <a:xfrm>
                <a:off x="3077" y="10067"/>
                <a:ext cx="41013" cy="23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FAIR Data</a:t>
                </a:r>
              </a:p>
            </p:txBody>
          </p:sp>
          <p:sp>
            <p:nvSpPr>
              <p:cNvPr id="17" name="Rectangle 16"/>
              <p:cNvSpPr>
                <a:spLocks noChangeArrowheads="1"/>
              </p:cNvSpPr>
              <p:nvPr/>
            </p:nvSpPr>
            <p:spPr bwMode="auto">
              <a:xfrm>
                <a:off x="0" y="15348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8" name="Rounded Rectangle 17"/>
              <p:cNvSpPr>
                <a:spLocks noChangeArrowheads="1"/>
              </p:cNvSpPr>
              <p:nvPr/>
            </p:nvSpPr>
            <p:spPr bwMode="auto">
              <a:xfrm>
                <a:off x="2947" y="14019"/>
                <a:ext cx="41272" cy="2657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9" name="Text Box 15"/>
              <p:cNvSpPr txBox="1">
                <a:spLocks noChangeArrowheads="1"/>
              </p:cNvSpPr>
              <p:nvPr/>
            </p:nvSpPr>
            <p:spPr bwMode="auto">
              <a:xfrm>
                <a:off x="3077" y="14149"/>
                <a:ext cx="41013" cy="239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 smtClean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Education and Skills</a:t>
                </a:r>
                <a:endParaRPr lang="en-GB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Rectangle 19"/>
              <p:cNvSpPr>
                <a:spLocks noChangeArrowheads="1"/>
              </p:cNvSpPr>
              <p:nvPr/>
            </p:nvSpPr>
            <p:spPr bwMode="auto">
              <a:xfrm>
                <a:off x="0" y="19430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21" name="Rounded Rectangle 20"/>
              <p:cNvSpPr>
                <a:spLocks noChangeArrowheads="1"/>
              </p:cNvSpPr>
              <p:nvPr/>
            </p:nvSpPr>
            <p:spPr bwMode="auto">
              <a:xfrm>
                <a:off x="2947" y="18102"/>
                <a:ext cx="41272" cy="2657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22" name="Text Box 18"/>
              <p:cNvSpPr txBox="1">
                <a:spLocks noChangeArrowheads="1"/>
              </p:cNvSpPr>
              <p:nvPr/>
            </p:nvSpPr>
            <p:spPr bwMode="auto">
              <a:xfrm>
                <a:off x="3077" y="18232"/>
                <a:ext cx="41013" cy="23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Research Integrity</a:t>
                </a:r>
              </a:p>
            </p:txBody>
          </p:sp>
          <p:sp>
            <p:nvSpPr>
              <p:cNvPr id="23" name="Rectangle 22"/>
              <p:cNvSpPr>
                <a:spLocks noChangeArrowheads="1"/>
              </p:cNvSpPr>
              <p:nvPr/>
            </p:nvSpPr>
            <p:spPr bwMode="auto">
              <a:xfrm>
                <a:off x="0" y="23513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24" name="Rounded Rectangle 23"/>
              <p:cNvSpPr>
                <a:spLocks noChangeArrowheads="1"/>
              </p:cNvSpPr>
              <p:nvPr/>
            </p:nvSpPr>
            <p:spPr bwMode="auto">
              <a:xfrm>
                <a:off x="2947" y="22184"/>
                <a:ext cx="41272" cy="2657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25" name="Text Box 21"/>
              <p:cNvSpPr txBox="1">
                <a:spLocks noChangeArrowheads="1"/>
              </p:cNvSpPr>
              <p:nvPr/>
            </p:nvSpPr>
            <p:spPr bwMode="auto">
              <a:xfrm>
                <a:off x="3077" y="22314"/>
                <a:ext cx="41013" cy="23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Rewards</a:t>
                </a:r>
              </a:p>
            </p:txBody>
          </p:sp>
          <p:sp>
            <p:nvSpPr>
              <p:cNvPr id="26" name="Rectangle 25"/>
              <p:cNvSpPr>
                <a:spLocks noChangeArrowheads="1"/>
              </p:cNvSpPr>
              <p:nvPr/>
            </p:nvSpPr>
            <p:spPr bwMode="auto">
              <a:xfrm>
                <a:off x="0" y="27595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27" name="Rounded Rectangle 26"/>
              <p:cNvSpPr>
                <a:spLocks noChangeArrowheads="1"/>
              </p:cNvSpPr>
              <p:nvPr/>
            </p:nvSpPr>
            <p:spPr bwMode="auto">
              <a:xfrm>
                <a:off x="2947" y="26267"/>
                <a:ext cx="41272" cy="2656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28" name="Text Box 24"/>
              <p:cNvSpPr txBox="1">
                <a:spLocks noChangeArrowheads="1"/>
              </p:cNvSpPr>
              <p:nvPr/>
            </p:nvSpPr>
            <p:spPr bwMode="auto">
              <a:xfrm>
                <a:off x="3077" y="26396"/>
                <a:ext cx="41013" cy="23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Altmetrics</a:t>
                </a:r>
              </a:p>
            </p:txBody>
          </p:sp>
          <p:sp>
            <p:nvSpPr>
              <p:cNvPr id="29" name="Rectangle 28"/>
              <p:cNvSpPr>
                <a:spLocks noChangeArrowheads="1"/>
              </p:cNvSpPr>
              <p:nvPr/>
            </p:nvSpPr>
            <p:spPr bwMode="auto">
              <a:xfrm>
                <a:off x="0" y="31677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30" name="Rounded Rectangle 29"/>
              <p:cNvSpPr>
                <a:spLocks noChangeArrowheads="1"/>
              </p:cNvSpPr>
              <p:nvPr/>
            </p:nvSpPr>
            <p:spPr bwMode="auto">
              <a:xfrm>
                <a:off x="2947" y="30349"/>
                <a:ext cx="41272" cy="2657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31" name="Text Box 27"/>
              <p:cNvSpPr txBox="1">
                <a:spLocks noChangeArrowheads="1"/>
              </p:cNvSpPr>
              <p:nvPr/>
            </p:nvSpPr>
            <p:spPr bwMode="auto">
              <a:xfrm>
                <a:off x="3077" y="30479"/>
                <a:ext cx="41013" cy="23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Citizen Science</a:t>
                </a:r>
              </a:p>
            </p:txBody>
          </p:sp>
        </p:grpSp>
      </p:grpSp>
      <p:sp>
        <p:nvSpPr>
          <p:cNvPr id="32" name="TextBox 31"/>
          <p:cNvSpPr txBox="1"/>
          <p:nvPr/>
        </p:nvSpPr>
        <p:spPr>
          <a:xfrm>
            <a:off x="827287" y="620490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chemeClr val="accent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pillars of Open Science</a:t>
            </a:r>
            <a:endParaRPr lang="en-US" sz="2400" b="1" dirty="0">
              <a:solidFill>
                <a:schemeClr val="accent2">
                  <a:lumMod val="90000"/>
                  <a:lumOff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15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908050"/>
            <a:ext cx="8784976" cy="648742"/>
          </a:xfrm>
        </p:spPr>
        <p:txBody>
          <a:bodyPr/>
          <a:lstStyle/>
          <a:p>
            <a:r>
              <a:rPr lang="en-GB" dirty="0" smtClean="0"/>
              <a:t>Education as a pillar of Open Science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54" y="1556792"/>
            <a:ext cx="3544019" cy="5112568"/>
          </a:xfrm>
        </p:spPr>
        <p:txBody>
          <a:bodyPr/>
          <a:lstStyle/>
          <a:p>
            <a:r>
              <a:rPr lang="en-GB" dirty="0" smtClean="0"/>
              <a:t>Education and Skills development are core parts of Open Science</a:t>
            </a:r>
          </a:p>
          <a:p>
            <a:r>
              <a:rPr lang="en-GB" dirty="0" smtClean="0"/>
              <a:t>Openness is good for educational practice as it facilitates reproducibility and the validation of assertions/results</a:t>
            </a:r>
          </a:p>
          <a:p>
            <a:r>
              <a:rPr lang="en-GB" dirty="0" smtClean="0"/>
              <a:t>Users can access materials any time, any place, anywhere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E5F890-8D52-4FFF-B166-9BAAAC9CA437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57248" y="2245688"/>
            <a:ext cx="4397265" cy="329794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27140" y="6152634"/>
            <a:ext cx="33777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UCL Student Centre, opened 18/2/19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73083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200" y="908050"/>
            <a:ext cx="8489950" cy="576734"/>
          </a:xfrm>
        </p:spPr>
        <p:txBody>
          <a:bodyPr/>
          <a:lstStyle/>
          <a:p>
            <a:r>
              <a:rPr lang="en-GB" dirty="0" smtClean="0"/>
              <a:t>So, </a:t>
            </a:r>
            <a:r>
              <a:rPr lang="en-GB" dirty="0" smtClean="0"/>
              <a:t>let’s hear more from our speakers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E5F890-8D52-4FFF-B166-9BAAAC9CA437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16832"/>
            <a:ext cx="8281593" cy="3960440"/>
          </a:xfrm>
        </p:spPr>
      </p:pic>
    </p:spTree>
    <p:extLst>
      <p:ext uri="{BB962C8B-B14F-4D97-AF65-F5344CB8AC3E}">
        <p14:creationId xmlns:p14="http://schemas.microsoft.com/office/powerpoint/2010/main" val="247875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CL Library Services">
  <a:themeElements>
    <a:clrScheme name="UCL Library Services 15">
      <a:dk1>
        <a:srgbClr val="000000"/>
      </a:dk1>
      <a:lt1>
        <a:srgbClr val="FFFFFF"/>
      </a:lt1>
      <a:dk2>
        <a:srgbClr val="004359"/>
      </a:dk2>
      <a:lt2>
        <a:srgbClr val="808080"/>
      </a:lt2>
      <a:accent1>
        <a:srgbClr val="7FA1AC"/>
      </a:accent1>
      <a:accent2>
        <a:srgbClr val="004359"/>
      </a:accent2>
      <a:accent3>
        <a:srgbClr val="FFFFFF"/>
      </a:accent3>
      <a:accent4>
        <a:srgbClr val="000000"/>
      </a:accent4>
      <a:accent5>
        <a:srgbClr val="C0CDD2"/>
      </a:accent5>
      <a:accent6>
        <a:srgbClr val="003C50"/>
      </a:accent6>
      <a:hlink>
        <a:srgbClr val="459CBD"/>
      </a:hlink>
      <a:folHlink>
        <a:srgbClr val="B25D86"/>
      </a:folHlink>
    </a:clrScheme>
    <a:fontScheme name="UCL Library Servic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UCL Library Servic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L Library Servic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L Library Servic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L Library Servic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L Library Servic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L Library Servic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L Library Servic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L Library Servic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L Library Servic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L Library Servic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L Library Servic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L Library Servic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L Library Services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L Library Services 14">
        <a:dk1>
          <a:srgbClr val="000000"/>
        </a:dk1>
        <a:lt1>
          <a:srgbClr val="FFFFFF"/>
        </a:lt1>
        <a:dk2>
          <a:srgbClr val="004359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L Library Services 15">
        <a:dk1>
          <a:srgbClr val="000000"/>
        </a:dk1>
        <a:lt1>
          <a:srgbClr val="FFFFFF"/>
        </a:lt1>
        <a:dk2>
          <a:srgbClr val="004359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59CBD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3764</TotalTime>
  <Words>215</Words>
  <Application>Microsoft Office PowerPoint</Application>
  <PresentationFormat>On-screen Show (4:3)</PresentationFormat>
  <Paragraphs>87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Times New Roman</vt:lpstr>
      <vt:lpstr>Wingdings</vt:lpstr>
      <vt:lpstr>UCL Library Services</vt:lpstr>
      <vt:lpstr>Open Education as part of the Open Science agenda</vt:lpstr>
      <vt:lpstr>A pan-European Roadmap for Open Science?</vt:lpstr>
      <vt:lpstr>A Statement which offers a pan-European Roadmap?</vt:lpstr>
      <vt:lpstr>PowerPoint Presentation</vt:lpstr>
      <vt:lpstr>PowerPoint Presentation</vt:lpstr>
      <vt:lpstr>Education as a pillar of Open Science</vt:lpstr>
      <vt:lpstr>So, let’s hear more from our speakers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&lt;title&gt;</dc:title>
  <dc:creator>ucylpay</dc:creator>
  <cp:lastModifiedBy>Ayris, Paul</cp:lastModifiedBy>
  <cp:revision>346</cp:revision>
  <dcterms:created xsi:type="dcterms:W3CDTF">2007-07-09T08:18:27Z</dcterms:created>
  <dcterms:modified xsi:type="dcterms:W3CDTF">2019-03-12T13:50:38Z</dcterms:modified>
</cp:coreProperties>
</file>