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6" r:id="rId9"/>
    <p:sldId id="263" r:id="rId10"/>
    <p:sldId id="265" r:id="rId11"/>
    <p:sldId id="267" r:id="rId12"/>
    <p:sldId id="280" r:id="rId13"/>
    <p:sldId id="279" r:id="rId14"/>
    <p:sldId id="269" r:id="rId15"/>
    <p:sldId id="270" r:id="rId16"/>
    <p:sldId id="271" r:id="rId17"/>
    <p:sldId id="272" r:id="rId18"/>
    <p:sldId id="273" r:id="rId19"/>
    <p:sldId id="274" r:id="rId20"/>
    <p:sldId id="281" r:id="rId21"/>
    <p:sldId id="277" r:id="rId22"/>
    <p:sldId id="282" r:id="rId23"/>
    <p:sldId id="283" r:id="rId24"/>
    <p:sldId id="284" r:id="rId25"/>
    <p:sldId id="278" r:id="rId26"/>
    <p:sldId id="285" r:id="rId27"/>
    <p:sldId id="275"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63491"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63492"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63493"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2781C0ED-4110-4A7C-80F1-E8F96864C87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12291"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2292"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3AF495E1-982C-4042-A611-8C6F7AE0084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B4EE4-E742-4EF4-9BC9-374239EC12E0}" type="slidenum">
              <a:rPr lang="en-US" altLang="en-US"/>
              <a:pPr/>
              <a:t>1</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E586B-B298-4035-97E7-EE0F48930251}" type="slidenum">
              <a:rPr lang="en-US" altLang="en-US"/>
              <a:pPr/>
              <a:t>10</a:t>
            </a:fld>
            <a:endParaRPr lang="en-US" alt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6063E-72D8-4F61-88AD-3E5BBA394C5C}" type="slidenum">
              <a:rPr lang="en-US" altLang="en-US"/>
              <a:pPr/>
              <a:t>11</a:t>
            </a:fld>
            <a:endParaRPr lang="en-US" alt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2C860-0DAF-479F-8502-DDA38B658A89}" type="slidenum">
              <a:rPr lang="en-US" altLang="en-US"/>
              <a:pPr/>
              <a:t>12</a:t>
            </a:fld>
            <a:endParaRPr lang="en-US" alt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07E18-DD1D-4D14-8934-9B8153B6BB47}" type="slidenum">
              <a:rPr lang="en-US" altLang="en-US"/>
              <a:pPr/>
              <a:t>13</a:t>
            </a:fld>
            <a:endParaRPr lang="en-US" alt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75048-096D-4B7D-81F5-62C3078CFD51}" type="slidenum">
              <a:rPr lang="en-US" altLang="en-US"/>
              <a:pPr/>
              <a:t>14</a:t>
            </a:fld>
            <a:endParaRPr lang="en-US" alt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53429-3B1E-4489-AD45-D111B9E554C3}" type="slidenum">
              <a:rPr lang="en-US" altLang="en-US"/>
              <a:pPr/>
              <a:t>15</a:t>
            </a:fld>
            <a:endParaRPr lang="en-US" alt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558AB-9C6C-4C29-93F1-993703324308}" type="slidenum">
              <a:rPr lang="en-US" altLang="en-US"/>
              <a:pPr/>
              <a:t>16</a:t>
            </a:fld>
            <a:endParaRPr lang="en-US" alt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56D1E-99E6-4D66-86DE-F10EF82B6026}" type="slidenum">
              <a:rPr lang="en-US" altLang="en-US"/>
              <a:pPr/>
              <a:t>17</a:t>
            </a:fld>
            <a:endParaRPr lang="en-US" alt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14E98-72BE-40A8-9BF1-530208E50FD9}" type="slidenum">
              <a:rPr lang="en-US" altLang="en-US"/>
              <a:pPr/>
              <a:t>18</a:t>
            </a:fld>
            <a:endParaRPr lang="en-US" alt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BFE5F-C51D-494B-B545-D1236C79C1E4}" type="slidenum">
              <a:rPr lang="en-US" altLang="en-US"/>
              <a:pPr/>
              <a:t>19</a:t>
            </a:fld>
            <a:endParaRPr lang="en-US" alt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E3594-C265-4D21-A035-F1DC4A6CB7BC}" type="slidenum">
              <a:rPr lang="en-US" altLang="en-US"/>
              <a:pPr/>
              <a:t>2</a:t>
            </a:fld>
            <a:endParaRPr lang="en-US" alt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26E6D-C91D-4CAD-B364-31808475CE6B}" type="slidenum">
              <a:rPr lang="en-US" altLang="en-US"/>
              <a:pPr/>
              <a:t>20</a:t>
            </a:fld>
            <a:endParaRPr lang="en-US" alt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82E89-6ADC-43B9-BE67-BD2E561426EE}" type="slidenum">
              <a:rPr lang="en-US" altLang="en-US"/>
              <a:pPr/>
              <a:t>21</a:t>
            </a:fld>
            <a:endParaRPr lang="en-US" alt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7E1AF-B413-4C0C-8635-01A1A5A534CE}" type="slidenum">
              <a:rPr lang="en-US" altLang="en-US"/>
              <a:pPr/>
              <a:t>22</a:t>
            </a:fld>
            <a:endParaRPr lang="en-US" alt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A21FF-C392-4CE0-A270-747966D752E8}" type="slidenum">
              <a:rPr lang="en-US" altLang="en-US"/>
              <a:pPr/>
              <a:t>23</a:t>
            </a:fld>
            <a:endParaRPr lang="en-US" alt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2FB7E-C22F-4709-9D83-53CA617D0484}" type="slidenum">
              <a:rPr lang="en-US" altLang="en-US"/>
              <a:pPr/>
              <a:t>24</a:t>
            </a:fld>
            <a:endParaRPr lang="en-US" alt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3740F9-8A77-4D1A-9809-53FF8A1B5CFB}" type="slidenum">
              <a:rPr lang="en-US" altLang="en-US"/>
              <a:pPr/>
              <a:t>25</a:t>
            </a:fld>
            <a:endParaRPr lang="en-US" alt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467AD-C5E8-4B6B-AF4E-E6C2FD53DCC3}" type="slidenum">
              <a:rPr lang="en-US" altLang="en-US"/>
              <a:pPr/>
              <a:t>26</a:t>
            </a:fld>
            <a:endParaRPr lang="en-US" alt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9FE80-D307-4D1B-A027-C815E604CDF5}" type="slidenum">
              <a:rPr lang="en-US" altLang="en-US"/>
              <a:pPr/>
              <a:t>27</a:t>
            </a:fld>
            <a:endParaRPr lang="en-US" alt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AD331E-F17B-41D8-9EFD-2E7E7778891A}" type="slidenum">
              <a:rPr lang="en-US" altLang="en-US"/>
              <a:pPr/>
              <a:t>3</a:t>
            </a:fld>
            <a:endParaRPr lang="en-US" alt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01248-C6B8-4FE5-8AC3-661474BB6954}" type="slidenum">
              <a:rPr lang="en-US" altLang="en-US"/>
              <a:pPr/>
              <a:t>4</a:t>
            </a:fld>
            <a:endParaRPr lang="en-US" alt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B6D6F-F1C7-452E-833F-09E3BA3CD233}" type="slidenum">
              <a:rPr lang="en-US" altLang="en-US"/>
              <a:pPr/>
              <a:t>5</a:t>
            </a:fld>
            <a:endParaRPr lang="en-US" alt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FA70B-7796-4DCA-86AA-08AFE4622443}" type="slidenum">
              <a:rPr lang="en-US" altLang="en-US"/>
              <a:pPr/>
              <a:t>6</a:t>
            </a:fld>
            <a:endParaRPr lang="en-US" alt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E6C72-EC7D-48C4-83F6-791FF38C27F4}" type="slidenum">
              <a:rPr lang="en-US" altLang="en-US"/>
              <a:pPr/>
              <a:t>7</a:t>
            </a:fld>
            <a:endParaRPr lang="en-US" alt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A8349-DF77-42DF-A328-EA579FB52472}" type="slidenum">
              <a:rPr lang="en-US" altLang="en-US"/>
              <a:pPr/>
              <a:t>8</a:t>
            </a:fld>
            <a:endParaRPr lang="en-US"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7EA02-449F-4665-87C1-F23FFB574ED8}" type="slidenum">
              <a:rPr lang="en-US" altLang="en-US"/>
              <a:pPr/>
              <a:t>9</a:t>
            </a:fld>
            <a:endParaRPr lang="en-US" alt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p>
        </p:txBody>
      </p:sp>
      <p:pic>
        <p:nvPicPr>
          <p:cNvPr id="4111" name="Picture 15" descr="DarkPurpl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5BEAC91-E333-4790-83BE-67145BC82D0B}" type="slidenum">
              <a:rPr lang="en-US" altLang="en-US"/>
              <a:pPr/>
              <a:t>‹#›</a:t>
            </a:fld>
            <a:endParaRPr lang="en-US" altLang="en-US"/>
          </a:p>
        </p:txBody>
      </p:sp>
    </p:spTree>
    <p:extLst>
      <p:ext uri="{BB962C8B-B14F-4D97-AF65-F5344CB8AC3E}">
        <p14:creationId xmlns:p14="http://schemas.microsoft.com/office/powerpoint/2010/main" val="170658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3A9E152-2E98-444A-BECD-2949FA45ADAC}" type="slidenum">
              <a:rPr lang="en-US" altLang="en-US"/>
              <a:pPr/>
              <a:t>‹#›</a:t>
            </a:fld>
            <a:endParaRPr lang="en-US" altLang="en-US"/>
          </a:p>
        </p:txBody>
      </p:sp>
    </p:spTree>
    <p:extLst>
      <p:ext uri="{BB962C8B-B14F-4D97-AF65-F5344CB8AC3E}">
        <p14:creationId xmlns:p14="http://schemas.microsoft.com/office/powerpoint/2010/main" val="421366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28B2161-9455-417A-8C4B-3E9C859D2FFC}" type="slidenum">
              <a:rPr lang="en-US" altLang="en-US"/>
              <a:pPr/>
              <a:t>‹#›</a:t>
            </a:fld>
            <a:endParaRPr lang="en-US" altLang="en-US"/>
          </a:p>
        </p:txBody>
      </p:sp>
    </p:spTree>
    <p:extLst>
      <p:ext uri="{BB962C8B-B14F-4D97-AF65-F5344CB8AC3E}">
        <p14:creationId xmlns:p14="http://schemas.microsoft.com/office/powerpoint/2010/main" val="366558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fld id="{EF8220A7-DD8A-43AF-98E6-534FB6A398D4}" type="slidenum">
              <a:rPr lang="en-US" altLang="en-US"/>
              <a:pPr/>
              <a:t>‹#›</a:t>
            </a:fld>
            <a:endParaRPr lang="en-US" altLang="en-US"/>
          </a:p>
        </p:txBody>
      </p:sp>
    </p:spTree>
    <p:extLst>
      <p:ext uri="{BB962C8B-B14F-4D97-AF65-F5344CB8AC3E}">
        <p14:creationId xmlns:p14="http://schemas.microsoft.com/office/powerpoint/2010/main" val="260654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5A5533F4-2724-4E0C-9B8E-A6A72DB18B3B}" type="slidenum">
              <a:rPr lang="en-US" altLang="en-US"/>
              <a:pPr/>
              <a:t>‹#›</a:t>
            </a:fld>
            <a:endParaRPr lang="en-US" altLang="en-US"/>
          </a:p>
        </p:txBody>
      </p:sp>
    </p:spTree>
    <p:extLst>
      <p:ext uri="{BB962C8B-B14F-4D97-AF65-F5344CB8AC3E}">
        <p14:creationId xmlns:p14="http://schemas.microsoft.com/office/powerpoint/2010/main" val="295477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62B47042-74F2-4564-BEF0-CD286D47486D}" type="slidenum">
              <a:rPr lang="en-US" altLang="en-US"/>
              <a:pPr/>
              <a:t>‹#›</a:t>
            </a:fld>
            <a:endParaRPr lang="en-US" altLang="en-US"/>
          </a:p>
        </p:txBody>
      </p:sp>
    </p:spTree>
    <p:extLst>
      <p:ext uri="{BB962C8B-B14F-4D97-AF65-F5344CB8AC3E}">
        <p14:creationId xmlns:p14="http://schemas.microsoft.com/office/powerpoint/2010/main" val="328240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A7598F02-BBDD-4CB1-A3FC-EDF894CDC662}" type="slidenum">
              <a:rPr lang="en-US" altLang="en-US"/>
              <a:pPr/>
              <a:t>‹#›</a:t>
            </a:fld>
            <a:endParaRPr lang="en-US" altLang="en-US"/>
          </a:p>
        </p:txBody>
      </p:sp>
    </p:spTree>
    <p:extLst>
      <p:ext uri="{BB962C8B-B14F-4D97-AF65-F5344CB8AC3E}">
        <p14:creationId xmlns:p14="http://schemas.microsoft.com/office/powerpoint/2010/main" val="159153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6E4054B-2DC7-4FEE-A95D-11AD4B29D0DD}" type="slidenum">
              <a:rPr lang="en-US" altLang="en-US"/>
              <a:pPr/>
              <a:t>‹#›</a:t>
            </a:fld>
            <a:endParaRPr lang="en-US" altLang="en-US"/>
          </a:p>
        </p:txBody>
      </p:sp>
    </p:spTree>
    <p:extLst>
      <p:ext uri="{BB962C8B-B14F-4D97-AF65-F5344CB8AC3E}">
        <p14:creationId xmlns:p14="http://schemas.microsoft.com/office/powerpoint/2010/main" val="124970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3ED60245-F655-4F9D-85B4-670ED047D79F}" type="slidenum">
              <a:rPr lang="en-US" altLang="en-US"/>
              <a:pPr/>
              <a:t>‹#›</a:t>
            </a:fld>
            <a:endParaRPr lang="en-US" altLang="en-US"/>
          </a:p>
        </p:txBody>
      </p:sp>
    </p:spTree>
    <p:extLst>
      <p:ext uri="{BB962C8B-B14F-4D97-AF65-F5344CB8AC3E}">
        <p14:creationId xmlns:p14="http://schemas.microsoft.com/office/powerpoint/2010/main" val="60292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6C01DFC9-5C02-49B6-BFA0-A1BBB44F7367}" type="slidenum">
              <a:rPr lang="en-US" altLang="en-US"/>
              <a:pPr/>
              <a:t>‹#›</a:t>
            </a:fld>
            <a:endParaRPr lang="en-US" altLang="en-US"/>
          </a:p>
        </p:txBody>
      </p:sp>
    </p:spTree>
    <p:extLst>
      <p:ext uri="{BB962C8B-B14F-4D97-AF65-F5344CB8AC3E}">
        <p14:creationId xmlns:p14="http://schemas.microsoft.com/office/powerpoint/2010/main" val="92292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EC8361C-8124-443E-BA42-39D1BD471CDF}" type="slidenum">
              <a:rPr lang="en-US" altLang="en-US"/>
              <a:pPr/>
              <a:t>‹#›</a:t>
            </a:fld>
            <a:endParaRPr lang="en-US" altLang="en-US"/>
          </a:p>
        </p:txBody>
      </p:sp>
      <p:pic>
        <p:nvPicPr>
          <p:cNvPr id="3087" name="Picture 15" descr="DarkPurple9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anose="020B0604020202020204" pitchFamily="34" charset="0"/>
        </a:defRPr>
      </a:lvl2pPr>
      <a:lvl3pPr algn="l" rtl="0" fontAlgn="base">
        <a:spcBef>
          <a:spcPct val="0"/>
        </a:spcBef>
        <a:spcAft>
          <a:spcPct val="0"/>
        </a:spcAft>
        <a:defRPr sz="3000" b="1">
          <a:solidFill>
            <a:schemeClr val="tx2"/>
          </a:solidFill>
          <a:latin typeface="Arial" panose="020B0604020202020204" pitchFamily="34" charset="0"/>
        </a:defRPr>
      </a:lvl3pPr>
      <a:lvl4pPr algn="l" rtl="0" fontAlgn="base">
        <a:spcBef>
          <a:spcPct val="0"/>
        </a:spcBef>
        <a:spcAft>
          <a:spcPct val="0"/>
        </a:spcAft>
        <a:defRPr sz="3000" b="1">
          <a:solidFill>
            <a:schemeClr val="tx2"/>
          </a:solidFill>
          <a:latin typeface="Arial" panose="020B0604020202020204" pitchFamily="34" charset="0"/>
        </a:defRPr>
      </a:lvl4pPr>
      <a:lvl5pPr algn="l" rtl="0" fontAlgn="base">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oodle.ucl.ac.uk/mod/glossary/showentry.php?courseid=2963&amp;concept=phylogen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moodle.ucl.ac.uk/mod/glossary/showentry.php?courseid=2963&amp;concept=phylogen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moodle.ucl.ac.uk/course/search.php?search=zoomoodle" TargetMode="External"/><Relationship Id="rId7"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hyperlink" Target="http://open.jorum.ac.uk/xmlui/handle/123456789/1913" TargetMode="External"/><Relationship Id="rId9" Type="http://schemas.openxmlformats.org/officeDocument/2006/relationships/image" Target="../media/image10.jpeg"/></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484313"/>
            <a:ext cx="9144000" cy="1368425"/>
          </a:xfrm>
        </p:spPr>
        <p:txBody>
          <a:bodyPr/>
          <a:lstStyle/>
          <a:p>
            <a:pPr algn="ctr"/>
            <a:r>
              <a:rPr lang="en-US" altLang="en-US">
                <a:solidFill>
                  <a:schemeClr val="tx1"/>
                </a:solidFill>
              </a:rPr>
              <a:t>VERB: A</a:t>
            </a:r>
            <a:r>
              <a:rPr lang="en-US" altLang="en-US" b="0">
                <a:solidFill>
                  <a:schemeClr val="tx1"/>
                </a:solidFill>
              </a:rPr>
              <a:t> </a:t>
            </a:r>
            <a:r>
              <a:rPr lang="en-US" altLang="en-US">
                <a:solidFill>
                  <a:schemeClr val="tx1"/>
                </a:solidFill>
              </a:rPr>
              <a:t>Virtual Educational Resource for the Biosciences</a:t>
            </a:r>
            <a:r>
              <a:rPr lang="en-US" altLang="en-US"/>
              <a:t> </a:t>
            </a:r>
            <a:r>
              <a:rPr lang="en-GB" altLang="en-US" sz="4500" b="0" i="1"/>
              <a:t/>
            </a:r>
            <a:br>
              <a:rPr lang="en-GB" altLang="en-US" sz="4500" b="0" i="1"/>
            </a:br>
            <a:endParaRPr lang="en-US" altLang="en-US" sz="4500" b="0" i="1"/>
          </a:p>
        </p:txBody>
      </p:sp>
      <p:sp>
        <p:nvSpPr>
          <p:cNvPr id="2051" name="Rectangle 3"/>
          <p:cNvSpPr>
            <a:spLocks noGrp="1" noChangeArrowheads="1"/>
          </p:cNvSpPr>
          <p:nvPr>
            <p:ph type="subTitle" idx="1"/>
          </p:nvPr>
        </p:nvSpPr>
        <p:spPr>
          <a:xfrm>
            <a:off x="250825" y="6092825"/>
            <a:ext cx="8496300" cy="504825"/>
          </a:xfrm>
        </p:spPr>
        <p:txBody>
          <a:bodyPr/>
          <a:lstStyle/>
          <a:p>
            <a:pPr algn="ctr">
              <a:lnSpc>
                <a:spcPct val="90000"/>
              </a:lnSpc>
            </a:pPr>
            <a:r>
              <a:rPr lang="en-GB" altLang="en-US"/>
              <a:t>Dr Helen Chatterjee, Division of Biosciences, UCL</a:t>
            </a:r>
            <a:endParaRPr lang="en-US" altLang="en-US"/>
          </a:p>
        </p:txBody>
      </p:sp>
      <p:pic>
        <p:nvPicPr>
          <p:cNvPr id="2053" name="Picture 5" descr="Pigskull"/>
          <p:cNvPicPr>
            <a:picLocks noChangeAspect="1" noChangeArrowheads="1"/>
          </p:cNvPicPr>
          <p:nvPr/>
        </p:nvPicPr>
        <p:blipFill>
          <a:blip r:embed="rId3" cstate="print">
            <a:extLst>
              <a:ext uri="{28A0092B-C50C-407E-A947-70E740481C1C}">
                <a14:useLocalDpi xmlns:a14="http://schemas.microsoft.com/office/drawing/2010/main" val="0"/>
              </a:ext>
            </a:extLst>
          </a:blip>
          <a:srcRect t="5762" b="1714"/>
          <a:stretch>
            <a:fillRect/>
          </a:stretch>
        </p:blipFill>
        <p:spPr bwMode="auto">
          <a:xfrm>
            <a:off x="2339975" y="2708275"/>
            <a:ext cx="4249738" cy="311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250825" y="5516563"/>
            <a:ext cx="4033838"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600"/>
              <a:t>High res images from thumbnail links, with zoom</a:t>
            </a:r>
            <a:endParaRPr lang="en-US" altLang="en-US" sz="2600"/>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l="6554" t="20120" r="11415" b="23341"/>
          <a:stretch>
            <a:fillRect/>
          </a:stretch>
        </p:blipFill>
        <p:spPr bwMode="auto">
          <a:xfrm>
            <a:off x="323850" y="836613"/>
            <a:ext cx="6481763" cy="335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l="38065" t="16628" r="1433" b="17168"/>
          <a:stretch>
            <a:fillRect/>
          </a:stretch>
        </p:blipFill>
        <p:spPr bwMode="auto">
          <a:xfrm>
            <a:off x="4427538" y="2997200"/>
            <a:ext cx="4321175"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ltLang="en-US"/>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t="13118" b="5518"/>
          <a:stretch>
            <a:fillRect/>
          </a:stretch>
        </p:blipFill>
        <p:spPr bwMode="auto">
          <a:xfrm>
            <a:off x="0" y="0"/>
            <a:ext cx="9144000" cy="558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 Box 5"/>
          <p:cNvSpPr txBox="1">
            <a:spLocks noChangeArrowheads="1"/>
          </p:cNvSpPr>
          <p:nvPr/>
        </p:nvSpPr>
        <p:spPr bwMode="auto">
          <a:xfrm>
            <a:off x="0" y="5661025"/>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200"/>
              <a:t>Moodle quiz: 20 compulsory, random (easy, medium, hard) questions written by AL, HC, MC. Short answer and MCQ. Student’s received instant feedback (but not marks) when the quiz closed.</a:t>
            </a:r>
            <a:endParaRPr lang="en-US" altLang="en-US"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en-US" altLang="en-US"/>
          </a:p>
        </p:txBody>
      </p:sp>
      <p:sp>
        <p:nvSpPr>
          <p:cNvPr id="66563" name="Rectangle 3"/>
          <p:cNvSpPr>
            <a:spLocks noGrp="1" noChangeArrowheads="1"/>
          </p:cNvSpPr>
          <p:nvPr>
            <p:ph type="body" idx="1"/>
          </p:nvPr>
        </p:nvSpPr>
        <p:spPr/>
        <p:txBody>
          <a:bodyPr/>
          <a:lstStyle/>
          <a:p>
            <a:endParaRPr lang="en-US" altLang="en-US"/>
          </a:p>
        </p:txBody>
      </p:sp>
      <p:pic>
        <p:nvPicPr>
          <p:cNvPr id="66565" name="Picture 5"/>
          <p:cNvPicPr>
            <a:picLocks noChangeAspect="1" noChangeArrowheads="1"/>
          </p:cNvPicPr>
          <p:nvPr/>
        </p:nvPicPr>
        <p:blipFill>
          <a:blip r:embed="rId3">
            <a:extLst>
              <a:ext uri="{28A0092B-C50C-407E-A947-70E740481C1C}">
                <a14:useLocalDpi xmlns:a14="http://schemas.microsoft.com/office/drawing/2010/main" val="0"/>
              </a:ext>
            </a:extLst>
          </a:blip>
          <a:srcRect b="9052"/>
          <a:stretch>
            <a:fillRect/>
          </a:stretch>
        </p:blipFill>
        <p:spPr bwMode="auto">
          <a:xfrm>
            <a:off x="0" y="0"/>
            <a:ext cx="9144000" cy="62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title"/>
          </p:nvPr>
        </p:nvSpPr>
        <p:spPr/>
        <p:txBody>
          <a:bodyPr/>
          <a:lstStyle/>
          <a:p>
            <a:endParaRPr lang="en-US" altLang="en-US"/>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t="14873" r="2744" b="7831"/>
          <a:stretch>
            <a:fillRect/>
          </a:stretch>
        </p:blipFill>
        <p:spPr bwMode="auto">
          <a:xfrm>
            <a:off x="0" y="692150"/>
            <a:ext cx="9144000" cy="54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0825" y="765175"/>
            <a:ext cx="8893175" cy="1296988"/>
          </a:xfrm>
        </p:spPr>
        <p:txBody>
          <a:bodyPr/>
          <a:lstStyle/>
          <a:p>
            <a:r>
              <a:rPr lang="en-GB" altLang="en-US" sz="2600"/>
              <a:t>Summative questionnaire employed during VERB development (2 and 3</a:t>
            </a:r>
            <a:r>
              <a:rPr lang="en-GB" altLang="en-US" sz="2600" baseline="30000"/>
              <a:t>rd</a:t>
            </a:r>
            <a:r>
              <a:rPr lang="en-GB" altLang="en-US" sz="2600"/>
              <a:t> year UCL students, plus staff)</a:t>
            </a:r>
            <a:endParaRPr lang="en-US" altLang="en-US" sz="2600"/>
          </a:p>
        </p:txBody>
      </p:sp>
      <p:sp>
        <p:nvSpPr>
          <p:cNvPr id="37891" name="Rectangle 3"/>
          <p:cNvSpPr>
            <a:spLocks noGrp="1" noChangeArrowheads="1"/>
          </p:cNvSpPr>
          <p:nvPr>
            <p:ph type="body" idx="1"/>
          </p:nvPr>
        </p:nvSpPr>
        <p:spPr>
          <a:xfrm>
            <a:off x="179388" y="1700213"/>
            <a:ext cx="8748712" cy="2160587"/>
          </a:xfrm>
        </p:spPr>
        <p:txBody>
          <a:bodyPr/>
          <a:lstStyle/>
          <a:p>
            <a:pPr marL="0" indent="0">
              <a:spcBef>
                <a:spcPct val="0"/>
              </a:spcBef>
              <a:buFontTx/>
              <a:buNone/>
            </a:pPr>
            <a:r>
              <a:rPr lang="en-US" altLang="en-US">
                <a:solidFill>
                  <a:schemeClr val="bg2"/>
                </a:solidFill>
              </a:rPr>
              <a:t>The aim of this questionnaire was to explore perceptions of users of this resource. Focusing on:</a:t>
            </a:r>
            <a:br>
              <a:rPr lang="en-US" altLang="en-US">
                <a:solidFill>
                  <a:schemeClr val="bg2"/>
                </a:solidFill>
              </a:rPr>
            </a:br>
            <a:r>
              <a:rPr lang="en-US" altLang="en-US">
                <a:solidFill>
                  <a:schemeClr val="bg2"/>
                </a:solidFill>
              </a:rPr>
              <a:t>1. The development of knowledge and understanding</a:t>
            </a:r>
            <a:br>
              <a:rPr lang="en-US" altLang="en-US">
                <a:solidFill>
                  <a:schemeClr val="bg2"/>
                </a:solidFill>
              </a:rPr>
            </a:br>
            <a:r>
              <a:rPr lang="en-US" altLang="en-US">
                <a:solidFill>
                  <a:schemeClr val="bg2"/>
                </a:solidFill>
              </a:rPr>
              <a:t>2. The usability of the resource. </a:t>
            </a:r>
          </a:p>
        </p:txBody>
      </p:sp>
      <p:sp>
        <p:nvSpPr>
          <p:cNvPr id="37893" name="Text Box 5"/>
          <p:cNvSpPr txBox="1">
            <a:spLocks noChangeArrowheads="1"/>
          </p:cNvSpPr>
          <p:nvPr/>
        </p:nvSpPr>
        <p:spPr bwMode="auto">
          <a:xfrm>
            <a:off x="250825" y="3644900"/>
            <a:ext cx="889317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altLang="en-US"/>
              <a:t> </a:t>
            </a:r>
            <a:r>
              <a:rPr lang="en-US" altLang="en-US"/>
              <a:t>Please rate your knowledge of biodiversity (e.g. animal taxonomy) on a scale from 1 to 5 BEFORE + AFTER using the online resource. </a:t>
            </a:r>
          </a:p>
          <a:p>
            <a:pPr>
              <a:spcBef>
                <a:spcPct val="50000"/>
              </a:spcBef>
              <a:buFontTx/>
              <a:buChar char="•"/>
            </a:pPr>
            <a:r>
              <a:rPr lang="en-US" altLang="en-US"/>
              <a:t> Please describe what effect the online resource has had on your knowledge and understanding of the topics. </a:t>
            </a:r>
          </a:p>
          <a:p>
            <a:pPr>
              <a:spcBef>
                <a:spcPct val="50000"/>
              </a:spcBef>
              <a:buFontTx/>
              <a:buChar char="•"/>
            </a:pPr>
            <a:r>
              <a:rPr lang="en-GB" altLang="en-US"/>
              <a:t> </a:t>
            </a:r>
            <a:r>
              <a:rPr lang="en-US" altLang="en-US"/>
              <a:t>The amount of content in the online resource is about right (1 Strongly disagree – 5 Strongly agree). </a:t>
            </a:r>
          </a:p>
          <a:p>
            <a:pPr>
              <a:spcBef>
                <a:spcPct val="50000"/>
              </a:spcBef>
              <a:buFontTx/>
              <a:buChar char="•"/>
            </a:pPr>
            <a:r>
              <a:rPr lang="en-GB" altLang="en-US"/>
              <a:t> Comments on image quality, size, layout, etc.</a:t>
            </a:r>
          </a:p>
          <a:p>
            <a:pPr>
              <a:spcBef>
                <a:spcPct val="50000"/>
              </a:spcBef>
              <a:buFontTx/>
              <a:buChar char="•"/>
            </a:pPr>
            <a:r>
              <a:rPr lang="en-GB" altLang="en-US"/>
              <a:t> Comments on text quantity, layout, labelling, readability, etc.</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250825" y="1196975"/>
            <a:ext cx="8562975" cy="5040313"/>
          </a:xfrm>
        </p:spPr>
        <p:txBody>
          <a:bodyPr/>
          <a:lstStyle/>
          <a:p>
            <a:r>
              <a:rPr lang="en-US" altLang="en-US" sz="2600"/>
              <a:t>“I learnt some new stuff, and it encouraged me to look up a couple of things that I had assumed were true but in fact were not”</a:t>
            </a:r>
            <a:br>
              <a:rPr lang="en-US" altLang="en-US" sz="2600"/>
            </a:br>
            <a:r>
              <a:rPr lang="en-US" altLang="en-US" sz="2600"/>
              <a:t/>
            </a:r>
            <a:br>
              <a:rPr lang="en-US" altLang="en-US" sz="2600"/>
            </a:br>
            <a:r>
              <a:rPr lang="en-US" altLang="en-US" sz="2600"/>
              <a:t>“More images would be ideal if possible, especially in the more diverse groups (when different body plans or specialisms are mentioned in the text)”</a:t>
            </a:r>
            <a:br>
              <a:rPr lang="en-US" altLang="en-US" sz="2600"/>
            </a:br>
            <a:r>
              <a:rPr lang="en-US" altLang="en-US" sz="2600"/>
              <a:t/>
            </a:r>
            <a:br>
              <a:rPr lang="en-US" altLang="en-US" sz="2600"/>
            </a:br>
            <a:r>
              <a:rPr lang="en-US" altLang="en-US" sz="2600"/>
              <a:t>“Pictures of the animals with their skin on! Would allow the form of the bones to be linked in to the form of the live animal and aid in visualising the phylogenetic relations”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50825" y="765175"/>
            <a:ext cx="8489950" cy="1296988"/>
          </a:xfrm>
        </p:spPr>
        <p:txBody>
          <a:bodyPr/>
          <a:lstStyle/>
          <a:p>
            <a:r>
              <a:rPr lang="en-GB" altLang="en-US" sz="2600"/>
              <a:t>Summative Pre- and Formative Post-Moodle questionnaires undertaken by a sub-sample of BIOL1006 students</a:t>
            </a:r>
            <a:endParaRPr lang="en-US" altLang="en-US" sz="2600"/>
          </a:p>
        </p:txBody>
      </p:sp>
      <p:sp>
        <p:nvSpPr>
          <p:cNvPr id="43011" name="Rectangle 3"/>
          <p:cNvSpPr>
            <a:spLocks noGrp="1" noChangeArrowheads="1"/>
          </p:cNvSpPr>
          <p:nvPr>
            <p:ph type="body" idx="1"/>
          </p:nvPr>
        </p:nvSpPr>
        <p:spPr>
          <a:xfrm>
            <a:off x="179388" y="2133600"/>
            <a:ext cx="8748712" cy="1871663"/>
          </a:xfrm>
        </p:spPr>
        <p:txBody>
          <a:bodyPr/>
          <a:lstStyle/>
          <a:p>
            <a:pPr marL="0" indent="0">
              <a:lnSpc>
                <a:spcPct val="90000"/>
              </a:lnSpc>
              <a:spcBef>
                <a:spcPct val="0"/>
              </a:spcBef>
              <a:buFontTx/>
              <a:buNone/>
            </a:pPr>
            <a:r>
              <a:rPr lang="en-US" altLang="en-US" sz="2400">
                <a:solidFill>
                  <a:schemeClr val="bg2"/>
                </a:solidFill>
              </a:rPr>
              <a:t>The purpose of the pre- and post-assessment questionnaire was to assess student’s knowledge of animal diversity, taxonomy and evolution before and after the use of the BIOL1006 Vertebrate Diversify WebBook and Quiz, to see if the resource helps to support learning.</a:t>
            </a:r>
            <a:r>
              <a:rPr lang="en-US" altLang="en-US" sz="2400"/>
              <a:t> </a:t>
            </a:r>
          </a:p>
        </p:txBody>
      </p:sp>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t="13118" b="6384"/>
          <a:stretch>
            <a:fillRect/>
          </a:stretch>
        </p:blipFill>
        <p:spPr bwMode="auto">
          <a:xfrm>
            <a:off x="2268538" y="3857625"/>
            <a:ext cx="4967287"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765175"/>
            <a:ext cx="8489950" cy="1296988"/>
          </a:xfrm>
        </p:spPr>
        <p:txBody>
          <a:bodyPr/>
          <a:lstStyle/>
          <a:p>
            <a:r>
              <a:rPr lang="en-GB" altLang="en-US"/>
              <a:t>Pre- Moodle questionnaire undertaken by a sub-sample of BIOL1006 students</a:t>
            </a:r>
            <a:endParaRPr lang="en-US" altLang="en-US"/>
          </a:p>
        </p:txBody>
      </p:sp>
      <p:sp>
        <p:nvSpPr>
          <p:cNvPr id="45060" name="Text Box 4"/>
          <p:cNvSpPr txBox="1">
            <a:spLocks noChangeArrowheads="1"/>
          </p:cNvSpPr>
          <p:nvPr/>
        </p:nvSpPr>
        <p:spPr bwMode="auto">
          <a:xfrm>
            <a:off x="250825" y="1989138"/>
            <a:ext cx="8893175"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altLang="en-US"/>
              <a:t> </a:t>
            </a:r>
            <a:r>
              <a:rPr lang="en-US" altLang="en-US"/>
              <a:t>Please rate your knowledge of biodiversity (e.g. animal taxonomy) on a scale from 1 to 5 BEFORE using the online resource. </a:t>
            </a:r>
          </a:p>
          <a:p>
            <a:pPr>
              <a:spcBef>
                <a:spcPct val="50000"/>
              </a:spcBef>
              <a:buFontTx/>
              <a:buChar char="•"/>
            </a:pPr>
            <a:r>
              <a:rPr lang="en-US" altLang="en-US"/>
              <a:t> Can you name the main groups of vertebrates? Please list as many groups as possible using correct terminology where possible. </a:t>
            </a:r>
          </a:p>
          <a:p>
            <a:pPr>
              <a:spcBef>
                <a:spcPct val="50000"/>
              </a:spcBef>
              <a:buFontTx/>
              <a:buChar char="•"/>
            </a:pPr>
            <a:r>
              <a:rPr lang="en-GB" altLang="en-US"/>
              <a:t> </a:t>
            </a:r>
            <a:r>
              <a:rPr lang="en-US" altLang="en-US"/>
              <a:t>What do you understand by the term ‘metazoan’? </a:t>
            </a:r>
          </a:p>
          <a:p>
            <a:pPr>
              <a:spcBef>
                <a:spcPct val="50000"/>
              </a:spcBef>
              <a:buFontTx/>
              <a:buChar char="•"/>
            </a:pPr>
            <a:r>
              <a:rPr lang="en-GB" altLang="en-US"/>
              <a:t> </a:t>
            </a:r>
            <a:r>
              <a:rPr lang="en-US" altLang="en-US"/>
              <a:t>Please rate your knowledge of evolutionary relationships (e.g. </a:t>
            </a:r>
            <a:r>
              <a:rPr lang="en-US" altLang="en-US">
                <a:hlinkClick r:id="rId3" tooltip="Vertebrate Diversity Glossary: phylogeny"/>
              </a:rPr>
              <a:t>phylogeny</a:t>
            </a:r>
            <a:r>
              <a:rPr lang="en-US" altLang="en-US"/>
              <a:t>) on a scale from 1 to 5 </a:t>
            </a:r>
          </a:p>
          <a:p>
            <a:pPr>
              <a:spcBef>
                <a:spcPct val="50000"/>
              </a:spcBef>
              <a:buFontTx/>
              <a:buChar char="•"/>
            </a:pPr>
            <a:r>
              <a:rPr lang="en-GB" altLang="en-US"/>
              <a:t> </a:t>
            </a:r>
            <a:r>
              <a:rPr lang="en-US" altLang="en-US"/>
              <a:t>Briefly explain what is meant by the term ‘parsimony’ </a:t>
            </a:r>
          </a:p>
          <a:p>
            <a:pPr>
              <a:spcBef>
                <a:spcPct val="50000"/>
              </a:spcBef>
              <a:buFontTx/>
              <a:buChar char="•"/>
            </a:pPr>
            <a:r>
              <a:rPr lang="en-US" altLang="en-US"/>
              <a:t> Please rate your knowledge of anatomy on a scale from 1 to 5</a:t>
            </a:r>
          </a:p>
          <a:p>
            <a:pPr>
              <a:spcBef>
                <a:spcPct val="50000"/>
              </a:spcBef>
              <a:buFontTx/>
              <a:buChar char="•"/>
            </a:pPr>
            <a:r>
              <a:rPr lang="en-US" altLang="en-US"/>
              <a:t>The technical term for the bones in the human hand is: Tarsals; Carpals; Radius; Ulna   </a:t>
            </a:r>
          </a:p>
          <a:p>
            <a:pPr>
              <a:spcBef>
                <a:spcPct val="50000"/>
              </a:spcBef>
              <a:buFontTx/>
              <a:buChar char="•"/>
            </a:pPr>
            <a:r>
              <a:rPr lang="en-GB" altLang="en-US"/>
              <a:t> </a:t>
            </a:r>
            <a:r>
              <a:rPr lang="en-US" altLang="en-US"/>
              <a:t>Which specific areas of animal biodiversity, taxonomy and phylogenetics would you like to be emphasized in BIOL1006? Please list these below.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t="60921" b="16299"/>
          <a:stretch>
            <a:fillRect/>
          </a:stretch>
        </p:blipFill>
        <p:spPr bwMode="auto">
          <a:xfrm>
            <a:off x="0" y="692150"/>
            <a:ext cx="91440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5"/>
          <p:cNvPicPr>
            <a:picLocks noChangeAspect="1" noChangeArrowheads="1"/>
          </p:cNvPicPr>
          <p:nvPr/>
        </p:nvPicPr>
        <p:blipFill>
          <a:blip r:embed="rId4">
            <a:extLst>
              <a:ext uri="{28A0092B-C50C-407E-A947-70E740481C1C}">
                <a14:useLocalDpi xmlns:a14="http://schemas.microsoft.com/office/drawing/2010/main" val="0"/>
              </a:ext>
            </a:extLst>
          </a:blip>
          <a:srcRect t="18384" b="57118"/>
          <a:stretch>
            <a:fillRect/>
          </a:stretch>
        </p:blipFill>
        <p:spPr bwMode="auto">
          <a:xfrm>
            <a:off x="0" y="2420938"/>
            <a:ext cx="9144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6"/>
          <p:cNvPicPr>
            <a:picLocks noChangeAspect="1" noChangeArrowheads="1"/>
          </p:cNvPicPr>
          <p:nvPr/>
        </p:nvPicPr>
        <p:blipFill>
          <a:blip r:embed="rId5">
            <a:extLst>
              <a:ext uri="{28A0092B-C50C-407E-A947-70E740481C1C}">
                <a14:useLocalDpi xmlns:a14="http://schemas.microsoft.com/office/drawing/2010/main" val="0"/>
              </a:ext>
            </a:extLst>
          </a:blip>
          <a:srcRect t="43750" b="31752"/>
          <a:stretch>
            <a:fillRect/>
          </a:stretch>
        </p:blipFill>
        <p:spPr bwMode="auto">
          <a:xfrm>
            <a:off x="0" y="4292600"/>
            <a:ext cx="9144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0825" y="765175"/>
            <a:ext cx="8489950" cy="1296988"/>
          </a:xfrm>
        </p:spPr>
        <p:txBody>
          <a:bodyPr/>
          <a:lstStyle/>
          <a:p>
            <a:r>
              <a:rPr lang="en-GB" altLang="en-US"/>
              <a:t>Post- Moodle questionnaire undertaken by a sub-sample of BIOL1006 students</a:t>
            </a:r>
            <a:endParaRPr lang="en-US" altLang="en-US"/>
          </a:p>
        </p:txBody>
      </p:sp>
      <p:sp>
        <p:nvSpPr>
          <p:cNvPr id="49155" name="Text Box 3"/>
          <p:cNvSpPr txBox="1">
            <a:spLocks noChangeArrowheads="1"/>
          </p:cNvSpPr>
          <p:nvPr/>
        </p:nvSpPr>
        <p:spPr bwMode="auto">
          <a:xfrm>
            <a:off x="250825" y="1989138"/>
            <a:ext cx="8893175" cy="394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altLang="en-US"/>
              <a:t> </a:t>
            </a:r>
            <a:r>
              <a:rPr lang="en-US" altLang="en-US"/>
              <a:t>Please rate the BIOL1006VD Moodle pages on a scale from 1 to 5 </a:t>
            </a:r>
          </a:p>
          <a:p>
            <a:pPr>
              <a:spcBef>
                <a:spcPct val="50000"/>
              </a:spcBef>
              <a:buFontTx/>
              <a:buChar char="•"/>
            </a:pPr>
            <a:r>
              <a:rPr lang="en-GB" altLang="en-US"/>
              <a:t> </a:t>
            </a:r>
            <a:r>
              <a:rPr lang="en-US" altLang="en-US"/>
              <a:t>Please describe what effect the online resource has had on your knowledge and understanding of the topics. </a:t>
            </a:r>
          </a:p>
          <a:p>
            <a:pPr>
              <a:spcBef>
                <a:spcPct val="50000"/>
              </a:spcBef>
              <a:buFontTx/>
              <a:buChar char="•"/>
            </a:pPr>
            <a:r>
              <a:rPr lang="en-US" altLang="en-US"/>
              <a:t> Please rate your knowledge of biodiversity (e.g. animal taxonomy) on a scale from 1 to 5 AFTER using the online resource. </a:t>
            </a:r>
          </a:p>
          <a:p>
            <a:pPr>
              <a:spcBef>
                <a:spcPct val="50000"/>
              </a:spcBef>
              <a:buFontTx/>
              <a:buChar char="•"/>
            </a:pPr>
            <a:r>
              <a:rPr lang="en-GB" altLang="en-US"/>
              <a:t> </a:t>
            </a:r>
            <a:r>
              <a:rPr lang="en-US" altLang="en-US"/>
              <a:t>Please rate your knowledge of evolutionary relationships (e.g. </a:t>
            </a:r>
            <a:r>
              <a:rPr lang="en-US" altLang="en-US">
                <a:hlinkClick r:id="rId3" tooltip="Vertebrate Diversity Glossary: phylogeny"/>
              </a:rPr>
              <a:t>phylogeny</a:t>
            </a:r>
            <a:r>
              <a:rPr lang="en-US" altLang="en-US"/>
              <a:t>) on a scale from 1 to 5 </a:t>
            </a:r>
          </a:p>
          <a:p>
            <a:pPr>
              <a:spcBef>
                <a:spcPct val="50000"/>
              </a:spcBef>
              <a:buFontTx/>
              <a:buChar char="•"/>
            </a:pPr>
            <a:r>
              <a:rPr lang="en-GB" altLang="en-US"/>
              <a:t> </a:t>
            </a:r>
            <a:r>
              <a:rPr lang="en-US" altLang="en-US"/>
              <a:t>Please rate your knowledge of anatomy on a scale from 1 to 5</a:t>
            </a:r>
          </a:p>
          <a:p>
            <a:pPr>
              <a:spcBef>
                <a:spcPct val="50000"/>
              </a:spcBef>
              <a:buFontTx/>
              <a:buChar char="•"/>
            </a:pPr>
            <a:r>
              <a:rPr lang="en-GB" altLang="en-US"/>
              <a:t> Comments on content quantity, length of study time needed, positive and negative aspects of the resource.</a:t>
            </a:r>
            <a:endParaRPr lang="en-US" altLang="en-US"/>
          </a:p>
          <a:p>
            <a:pPr>
              <a:spcBef>
                <a:spcPct val="50000"/>
              </a:spcBef>
              <a:buFontTx/>
              <a:buChar char="•"/>
            </a:pPr>
            <a:r>
              <a:rPr lang="en-GB" altLang="en-US"/>
              <a:t> </a:t>
            </a:r>
            <a:r>
              <a:rPr lang="en-US" altLang="en-US"/>
              <a:t>Do you feel the BIOL1006VD resource could be improved?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AutoShape 7"/>
          <p:cNvSpPr>
            <a:spLocks noChangeAspect="1" noChangeArrowheads="1"/>
          </p:cNvSpPr>
          <p:nvPr>
            <p:ph type="title"/>
          </p:nvPr>
        </p:nvSpPr>
        <p:spPr/>
        <p:txBody>
          <a:bodyPr/>
          <a:lstStyle/>
          <a:p>
            <a:r>
              <a:rPr lang="en-GB" altLang="en-US"/>
              <a:t>Background</a:t>
            </a:r>
            <a:endParaRPr lang="en-US" altLang="en-US"/>
          </a:p>
        </p:txBody>
      </p:sp>
      <p:sp>
        <p:nvSpPr>
          <p:cNvPr id="7176" name="Rectangle 8"/>
          <p:cNvSpPr>
            <a:spLocks noGrp="1" noChangeArrowheads="1"/>
          </p:cNvSpPr>
          <p:nvPr>
            <p:ph type="body" idx="1"/>
          </p:nvPr>
        </p:nvSpPr>
        <p:spPr>
          <a:xfrm>
            <a:off x="395288" y="3933825"/>
            <a:ext cx="8489950" cy="2592388"/>
          </a:xfrm>
        </p:spPr>
        <p:txBody>
          <a:bodyPr/>
          <a:lstStyle/>
          <a:p>
            <a:pPr>
              <a:lnSpc>
                <a:spcPct val="90000"/>
              </a:lnSpc>
              <a:buFontTx/>
              <a:buNone/>
            </a:pPr>
            <a:r>
              <a:rPr lang="en-GB" altLang="en-US"/>
              <a:t>“</a:t>
            </a:r>
            <a:r>
              <a:rPr lang="en-GB" altLang="en-US" i="1"/>
              <a:t>T</a:t>
            </a:r>
            <a:r>
              <a:rPr lang="en-US" altLang="en-US" i="1"/>
              <a:t>oday's universities produce graduates who cannot describe the defining differences between snakes and earthworms</a:t>
            </a:r>
            <a:r>
              <a:rPr lang="en-US" altLang="en-US"/>
              <a:t>” </a:t>
            </a:r>
          </a:p>
          <a:p>
            <a:pPr algn="r">
              <a:lnSpc>
                <a:spcPct val="90000"/>
              </a:lnSpc>
              <a:spcBef>
                <a:spcPct val="0"/>
              </a:spcBef>
              <a:buFontTx/>
              <a:buNone/>
            </a:pPr>
            <a:endParaRPr lang="en-GB" altLang="en-US" sz="1600"/>
          </a:p>
          <a:p>
            <a:pPr algn="r">
              <a:lnSpc>
                <a:spcPct val="90000"/>
              </a:lnSpc>
              <a:spcBef>
                <a:spcPct val="0"/>
              </a:spcBef>
              <a:buFontTx/>
              <a:buNone/>
            </a:pPr>
            <a:r>
              <a:rPr lang="en-GB" altLang="en-US" sz="1600"/>
              <a:t>Ken Bowler, </a:t>
            </a:r>
          </a:p>
          <a:p>
            <a:pPr algn="r">
              <a:lnSpc>
                <a:spcPct val="90000"/>
              </a:lnSpc>
              <a:spcBef>
                <a:spcPct val="0"/>
              </a:spcBef>
              <a:buFontTx/>
              <a:buNone/>
            </a:pPr>
            <a:r>
              <a:rPr lang="en-GB" altLang="en-US" sz="1600"/>
              <a:t>Emeritus Professor of Zoology,</a:t>
            </a:r>
          </a:p>
          <a:p>
            <a:pPr algn="r">
              <a:lnSpc>
                <a:spcPct val="90000"/>
              </a:lnSpc>
              <a:spcBef>
                <a:spcPct val="0"/>
              </a:spcBef>
              <a:buFontTx/>
              <a:buNone/>
            </a:pPr>
            <a:r>
              <a:rPr lang="en-GB" altLang="en-US" sz="1600"/>
              <a:t>Durham University, </a:t>
            </a:r>
          </a:p>
          <a:p>
            <a:pPr algn="r">
              <a:lnSpc>
                <a:spcPct val="90000"/>
              </a:lnSpc>
              <a:spcBef>
                <a:spcPct val="0"/>
              </a:spcBef>
              <a:buFontTx/>
              <a:buNone/>
            </a:pPr>
            <a:r>
              <a:rPr lang="en-GB" altLang="en-US" sz="1600"/>
              <a:t>Times Higher Education supplement, March 2007.</a:t>
            </a:r>
            <a:r>
              <a:rPr lang="en-US" altLang="en-US"/>
              <a:t> </a:t>
            </a:r>
          </a:p>
        </p:txBody>
      </p:sp>
      <p:pic>
        <p:nvPicPr>
          <p:cNvPr id="71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628775"/>
            <a:ext cx="2879725" cy="18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628775"/>
            <a:ext cx="25558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n-US" altLang="en-US"/>
          </a:p>
        </p:txBody>
      </p:sp>
      <p:sp>
        <p:nvSpPr>
          <p:cNvPr id="68611" name="Rectangle 3"/>
          <p:cNvSpPr>
            <a:spLocks noGrp="1" noChangeArrowheads="1"/>
          </p:cNvSpPr>
          <p:nvPr>
            <p:ph type="body" idx="1"/>
          </p:nvPr>
        </p:nvSpPr>
        <p:spPr/>
        <p:txBody>
          <a:bodyPr/>
          <a:lstStyle/>
          <a:p>
            <a:endParaRPr lang="en-US" altLang="en-US"/>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t="12956" b="5995"/>
          <a:stretch>
            <a:fillRect/>
          </a:stretch>
        </p:blipFill>
        <p:spPr bwMode="auto">
          <a:xfrm>
            <a:off x="0" y="692150"/>
            <a:ext cx="9001125"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50825" y="1196975"/>
            <a:ext cx="8562975" cy="5040313"/>
          </a:xfrm>
        </p:spPr>
        <p:txBody>
          <a:bodyPr/>
          <a:lstStyle/>
          <a:p>
            <a:r>
              <a:rPr lang="en-US" altLang="en-US" sz="2600"/>
              <a:t>“It improved my knowledge and made everything easier to understand”</a:t>
            </a:r>
            <a:br>
              <a:rPr lang="en-US" altLang="en-US" sz="2600"/>
            </a:br>
            <a:r>
              <a:rPr lang="en-US" altLang="en-US" sz="2600"/>
              <a:t/>
            </a:r>
            <a:br>
              <a:rPr lang="en-US" altLang="en-US" sz="2600"/>
            </a:br>
            <a:r>
              <a:rPr lang="en-US" altLang="en-US" sz="2600"/>
              <a:t>“This has been really helpful, not only in completing the practical but to have something to refer back to for revision. It is invaluable to have one place to find all the info we need for this part of the module”</a:t>
            </a:r>
            <a:br>
              <a:rPr lang="en-US" altLang="en-US" sz="2600"/>
            </a:br>
            <a:r>
              <a:rPr lang="en-US" altLang="en-US" sz="2600"/>
              <a:t/>
            </a:r>
            <a:br>
              <a:rPr lang="en-US" altLang="en-US" sz="2600"/>
            </a:br>
            <a:r>
              <a:rPr lang="en-US" altLang="en-US" sz="2600"/>
              <a:t>“More pictures or links to external resources with pictures” </a:t>
            </a:r>
            <a:br>
              <a:rPr lang="en-US" altLang="en-US" sz="2600"/>
            </a:br>
            <a:r>
              <a:rPr lang="en-US" altLang="en-US" sz="2600"/>
              <a:t/>
            </a:r>
            <a:br>
              <a:rPr lang="en-US" altLang="en-US" sz="2600"/>
            </a:br>
            <a:r>
              <a:rPr lang="en-US" altLang="en-US" sz="2600"/>
              <a:t> “More practicals before hand”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altLang="en-US"/>
              <a:t>Phase 2: VERB goes national thanks to OER</a:t>
            </a:r>
            <a:endParaRPr lang="en-US" altLang="en-US"/>
          </a:p>
        </p:txBody>
      </p:sp>
      <p:grpSp>
        <p:nvGrpSpPr>
          <p:cNvPr id="70660" name="Group 4"/>
          <p:cNvGrpSpPr>
            <a:grpSpLocks/>
          </p:cNvGrpSpPr>
          <p:nvPr/>
        </p:nvGrpSpPr>
        <p:grpSpPr bwMode="auto">
          <a:xfrm>
            <a:off x="755650" y="1628775"/>
            <a:ext cx="7807325" cy="644525"/>
            <a:chOff x="431" y="981"/>
            <a:chExt cx="4918" cy="406"/>
          </a:xfrm>
        </p:grpSpPr>
        <p:pic>
          <p:nvPicPr>
            <p:cNvPr id="70661" name="Picture 5" descr="jellyf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981"/>
              <a:ext cx="351" cy="388"/>
            </a:xfrm>
            <a:prstGeom prst="rect">
              <a:avLst/>
            </a:prstGeom>
            <a:noFill/>
            <a:extLst>
              <a:ext uri="{909E8E84-426E-40DD-AFC4-6F175D3DCCD1}">
                <a14:hiddenFill xmlns:a14="http://schemas.microsoft.com/office/drawing/2010/main">
                  <a:solidFill>
                    <a:srgbClr val="FFFFFF"/>
                  </a:solidFill>
                </a14:hiddenFill>
              </a:ext>
            </a:extLst>
          </p:spPr>
        </p:pic>
        <p:pic>
          <p:nvPicPr>
            <p:cNvPr id="70662" name="Picture 6" descr="octop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 y="1026"/>
              <a:ext cx="526" cy="361"/>
            </a:xfrm>
            <a:prstGeom prst="rect">
              <a:avLst/>
            </a:prstGeom>
            <a:noFill/>
            <a:extLst>
              <a:ext uri="{909E8E84-426E-40DD-AFC4-6F175D3DCCD1}">
                <a14:hiddenFill xmlns:a14="http://schemas.microsoft.com/office/drawing/2010/main">
                  <a:solidFill>
                    <a:srgbClr val="FFFFFF"/>
                  </a:solidFill>
                </a14:hiddenFill>
              </a:ext>
            </a:extLst>
          </p:spPr>
        </p:pic>
        <p:pic>
          <p:nvPicPr>
            <p:cNvPr id="70663" name="Picture 7" descr="was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1026"/>
              <a:ext cx="495" cy="346"/>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bi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1" y="1026"/>
              <a:ext cx="422" cy="353"/>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coelacanth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7" y="1071"/>
              <a:ext cx="816" cy="250"/>
            </a:xfrm>
            <a:prstGeom prst="rect">
              <a:avLst/>
            </a:prstGeom>
            <a:noFill/>
            <a:extLst>
              <a:ext uri="{909E8E84-426E-40DD-AFC4-6F175D3DCCD1}">
                <a14:hiddenFill xmlns:a14="http://schemas.microsoft.com/office/drawing/2010/main">
                  <a:solidFill>
                    <a:srgbClr val="FFFFFF"/>
                  </a:solidFill>
                </a14:hiddenFill>
              </a:ext>
            </a:extLst>
          </p:spPr>
        </p:pic>
        <p:pic>
          <p:nvPicPr>
            <p:cNvPr id="70666" name="Picture 10" descr="elepha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1" y="1026"/>
              <a:ext cx="428" cy="330"/>
            </a:xfrm>
            <a:prstGeom prst="rect">
              <a:avLst/>
            </a:prstGeom>
            <a:noFill/>
            <a:extLst>
              <a:ext uri="{909E8E84-426E-40DD-AFC4-6F175D3DCCD1}">
                <a14:hiddenFill xmlns:a14="http://schemas.microsoft.com/office/drawing/2010/main">
                  <a:solidFill>
                    <a:srgbClr val="FFFFFF"/>
                  </a:solidFill>
                </a14:hiddenFill>
              </a:ext>
            </a:extLst>
          </p:spPr>
        </p:pic>
      </p:grpSp>
      <p:sp>
        <p:nvSpPr>
          <p:cNvPr id="70668" name="Text Box 12"/>
          <p:cNvSpPr txBox="1">
            <a:spLocks noChangeArrowheads="1"/>
          </p:cNvSpPr>
          <p:nvPr/>
        </p:nvSpPr>
        <p:spPr bwMode="auto">
          <a:xfrm>
            <a:off x="468313" y="2492375"/>
            <a:ext cx="7920037"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600" b="1"/>
              <a:t>VERB as an OER</a:t>
            </a:r>
          </a:p>
          <a:p>
            <a:endParaRPr lang="en-GB" altLang="en-US" sz="2600" b="1"/>
          </a:p>
          <a:p>
            <a:pPr>
              <a:buFontTx/>
              <a:buChar char="•"/>
            </a:pPr>
            <a:r>
              <a:rPr lang="en-GB" altLang="en-US" sz="2600"/>
              <a:t> HEA/JISC funding was used to repackage aspects VERB for use as an OER</a:t>
            </a:r>
          </a:p>
          <a:p>
            <a:pPr>
              <a:buFontTx/>
              <a:buChar char="•"/>
            </a:pPr>
            <a:r>
              <a:rPr lang="en-GB" altLang="en-US" sz="2600"/>
              <a:t> Content packages include WebBooks (e.g. Eutherians)</a:t>
            </a:r>
          </a:p>
          <a:p>
            <a:pPr>
              <a:buFontTx/>
              <a:buChar char="•"/>
            </a:pPr>
            <a:r>
              <a:rPr lang="en-GB" altLang="en-US" sz="2600"/>
              <a:t> …coming soon inter-linked glossary, access to online quizzes (technology dependent!)</a:t>
            </a:r>
            <a:endParaRPr lang="en-US" altLang="en-US" sz="2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a:p>
        </p:txBody>
      </p:sp>
      <p:sp>
        <p:nvSpPr>
          <p:cNvPr id="72707" name="Rectangle 3"/>
          <p:cNvSpPr>
            <a:spLocks noGrp="1" noChangeArrowheads="1"/>
          </p:cNvSpPr>
          <p:nvPr>
            <p:ph type="body" idx="1"/>
          </p:nvPr>
        </p:nvSpPr>
        <p:spPr/>
        <p:txBody>
          <a:bodyPr/>
          <a:lstStyle/>
          <a:p>
            <a:endParaRPr lang="en-US" altLang="en-US"/>
          </a:p>
        </p:txBody>
      </p:sp>
      <p:grpSp>
        <p:nvGrpSpPr>
          <p:cNvPr id="72708" name="Group 4"/>
          <p:cNvGrpSpPr>
            <a:grpSpLocks/>
          </p:cNvGrpSpPr>
          <p:nvPr/>
        </p:nvGrpSpPr>
        <p:grpSpPr bwMode="auto">
          <a:xfrm>
            <a:off x="179388" y="692150"/>
            <a:ext cx="8785225" cy="6010275"/>
            <a:chOff x="11056" y="7265"/>
            <a:chExt cx="6040" cy="3614"/>
          </a:xfrm>
        </p:grpSpPr>
        <p:pic>
          <p:nvPicPr>
            <p:cNvPr id="72709" name="Picture 5"/>
            <p:cNvPicPr>
              <a:picLocks noChangeAspect="1" noChangeArrowheads="1"/>
            </p:cNvPicPr>
            <p:nvPr/>
          </p:nvPicPr>
          <p:blipFill>
            <a:blip r:embed="rId3">
              <a:extLst>
                <a:ext uri="{28A0092B-C50C-407E-A947-70E740481C1C}">
                  <a14:useLocalDpi xmlns:a14="http://schemas.microsoft.com/office/drawing/2010/main" val="0"/>
                </a:ext>
              </a:extLst>
            </a:blip>
            <a:srcRect t="18211" r="2148" b="8318"/>
            <a:stretch>
              <a:fillRect/>
            </a:stretch>
          </p:blipFill>
          <p:spPr bwMode="auto">
            <a:xfrm>
              <a:off x="11084" y="7265"/>
              <a:ext cx="6012" cy="33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0" name="Text Box 6"/>
            <p:cNvSpPr txBox="1">
              <a:spLocks noChangeArrowheads="1"/>
            </p:cNvSpPr>
            <p:nvPr/>
          </p:nvSpPr>
          <p:spPr bwMode="auto">
            <a:xfrm>
              <a:off x="11056" y="10685"/>
              <a:ext cx="383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639" tIns="32319" rIns="64639" bIns="32319">
              <a:spAutoFit/>
            </a:bodyPr>
            <a:lstStyle>
              <a:lvl1pPr defTabSz="646113">
                <a:defRPr>
                  <a:solidFill>
                    <a:schemeClr val="tx1"/>
                  </a:solidFill>
                  <a:latin typeface="Arial" panose="020B0604020202020204" pitchFamily="34" charset="0"/>
                </a:defRPr>
              </a:lvl1pPr>
              <a:lvl2pPr marL="323850" defTabSz="646113">
                <a:defRPr>
                  <a:solidFill>
                    <a:schemeClr val="tx1"/>
                  </a:solidFill>
                  <a:latin typeface="Arial" panose="020B0604020202020204" pitchFamily="34" charset="0"/>
                </a:defRPr>
              </a:lvl2pPr>
              <a:lvl3pPr marL="646113" defTabSz="646113">
                <a:defRPr>
                  <a:solidFill>
                    <a:schemeClr val="tx1"/>
                  </a:solidFill>
                  <a:latin typeface="Arial" panose="020B0604020202020204" pitchFamily="34" charset="0"/>
                </a:defRPr>
              </a:lvl3pPr>
              <a:lvl4pPr marL="969963" defTabSz="646113">
                <a:defRPr>
                  <a:solidFill>
                    <a:schemeClr val="tx1"/>
                  </a:solidFill>
                  <a:latin typeface="Arial" panose="020B0604020202020204" pitchFamily="34" charset="0"/>
                </a:defRPr>
              </a:lvl4pPr>
              <a:lvl5pPr marL="1292225" defTabSz="646113">
                <a:defRPr>
                  <a:solidFill>
                    <a:schemeClr val="tx1"/>
                  </a:solidFill>
                  <a:latin typeface="Arial" panose="020B0604020202020204" pitchFamily="34" charset="0"/>
                </a:defRPr>
              </a:lvl5pPr>
              <a:lvl6pPr marL="1749425" defTabSz="646113" fontAlgn="base">
                <a:spcBef>
                  <a:spcPct val="0"/>
                </a:spcBef>
                <a:spcAft>
                  <a:spcPct val="0"/>
                </a:spcAft>
                <a:defRPr>
                  <a:solidFill>
                    <a:schemeClr val="tx1"/>
                  </a:solidFill>
                  <a:latin typeface="Arial" panose="020B0604020202020204" pitchFamily="34" charset="0"/>
                </a:defRPr>
              </a:lvl6pPr>
              <a:lvl7pPr marL="2206625" defTabSz="646113" fontAlgn="base">
                <a:spcBef>
                  <a:spcPct val="0"/>
                </a:spcBef>
                <a:spcAft>
                  <a:spcPct val="0"/>
                </a:spcAft>
                <a:defRPr>
                  <a:solidFill>
                    <a:schemeClr val="tx1"/>
                  </a:solidFill>
                  <a:latin typeface="Arial" panose="020B0604020202020204" pitchFamily="34" charset="0"/>
                </a:defRPr>
              </a:lvl7pPr>
              <a:lvl8pPr marL="2663825" defTabSz="646113" fontAlgn="base">
                <a:spcBef>
                  <a:spcPct val="0"/>
                </a:spcBef>
                <a:spcAft>
                  <a:spcPct val="0"/>
                </a:spcAft>
                <a:defRPr>
                  <a:solidFill>
                    <a:schemeClr val="tx1"/>
                  </a:solidFill>
                  <a:latin typeface="Arial" panose="020B0604020202020204" pitchFamily="34" charset="0"/>
                </a:defRPr>
              </a:lvl8pPr>
              <a:lvl9pPr marL="3121025" defTabSz="646113" fontAlgn="base">
                <a:spcBef>
                  <a:spcPct val="0"/>
                </a:spcBef>
                <a:spcAft>
                  <a:spcPct val="0"/>
                </a:spcAft>
                <a:defRPr>
                  <a:solidFill>
                    <a:schemeClr val="tx1"/>
                  </a:solidFill>
                  <a:latin typeface="Arial" panose="020B0604020202020204" pitchFamily="34" charset="0"/>
                </a:defRPr>
              </a:lvl9pPr>
            </a:lstStyle>
            <a:p>
              <a:pPr eaLnBrk="0" hangingPunct="0"/>
              <a:r>
                <a:rPr lang="en-GB" altLang="en-US" sz="1700"/>
                <a:t>Screenshot of the Introduction page of VERB as an OER</a:t>
              </a:r>
              <a:endParaRPr lang="en-US" altLang="en-US" sz="170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6" name="Group 4"/>
          <p:cNvGrpSpPr>
            <a:grpSpLocks/>
          </p:cNvGrpSpPr>
          <p:nvPr/>
        </p:nvGrpSpPr>
        <p:grpSpPr bwMode="auto">
          <a:xfrm>
            <a:off x="468313" y="0"/>
            <a:ext cx="6778625" cy="6783388"/>
            <a:chOff x="10856" y="11555"/>
            <a:chExt cx="5983" cy="5923"/>
          </a:xfrm>
        </p:grpSpPr>
        <p:grpSp>
          <p:nvGrpSpPr>
            <p:cNvPr id="74757" name="Group 5"/>
            <p:cNvGrpSpPr>
              <a:grpSpLocks/>
            </p:cNvGrpSpPr>
            <p:nvPr/>
          </p:nvGrpSpPr>
          <p:grpSpPr bwMode="auto">
            <a:xfrm>
              <a:off x="10899" y="11555"/>
              <a:ext cx="5940" cy="5576"/>
              <a:chOff x="17837" y="3679"/>
              <a:chExt cx="5940" cy="5576"/>
            </a:xfrm>
          </p:grpSpPr>
          <p:pic>
            <p:nvPicPr>
              <p:cNvPr id="74758" name="Picture 6"/>
              <p:cNvPicPr>
                <a:picLocks noChangeAspect="1" noChangeArrowheads="1"/>
              </p:cNvPicPr>
              <p:nvPr/>
            </p:nvPicPr>
            <p:blipFill>
              <a:blip r:embed="rId3">
                <a:extLst>
                  <a:ext uri="{28A0092B-C50C-407E-A947-70E740481C1C}">
                    <a14:useLocalDpi xmlns:a14="http://schemas.microsoft.com/office/drawing/2010/main" val="0"/>
                  </a:ext>
                </a:extLst>
              </a:blip>
              <a:srcRect t="31500" r="3322" b="9105"/>
              <a:stretch>
                <a:fillRect/>
              </a:stretch>
            </p:blipFill>
            <p:spPr bwMode="auto">
              <a:xfrm>
                <a:off x="17837" y="3679"/>
                <a:ext cx="5940" cy="27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9" name="Picture 7"/>
              <p:cNvPicPr>
                <a:picLocks noChangeAspect="1" noChangeArrowheads="1"/>
              </p:cNvPicPr>
              <p:nvPr/>
            </p:nvPicPr>
            <p:blipFill>
              <a:blip r:embed="rId4">
                <a:extLst>
                  <a:ext uri="{28A0092B-C50C-407E-A947-70E740481C1C}">
                    <a14:useLocalDpi xmlns:a14="http://schemas.microsoft.com/office/drawing/2010/main" val="0"/>
                  </a:ext>
                </a:extLst>
              </a:blip>
              <a:srcRect t="30713" r="5278" b="9105"/>
              <a:stretch>
                <a:fillRect/>
              </a:stretch>
            </p:blipFill>
            <p:spPr bwMode="auto">
              <a:xfrm>
                <a:off x="17840" y="6426"/>
                <a:ext cx="5937" cy="28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760" name="Rectangle 8"/>
            <p:cNvSpPr>
              <a:spLocks noChangeArrowheads="1"/>
            </p:cNvSpPr>
            <p:nvPr/>
          </p:nvSpPr>
          <p:spPr bwMode="auto">
            <a:xfrm>
              <a:off x="10856" y="17197"/>
              <a:ext cx="534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639" tIns="32319" rIns="64639" bIns="32319">
              <a:spAutoFit/>
            </a:bodyPr>
            <a:lstStyle>
              <a:lvl1pPr defTabSz="646113">
                <a:defRPr>
                  <a:solidFill>
                    <a:schemeClr val="tx1"/>
                  </a:solidFill>
                  <a:latin typeface="Arial" panose="020B0604020202020204" pitchFamily="34" charset="0"/>
                </a:defRPr>
              </a:lvl1pPr>
              <a:lvl2pPr marL="323850" defTabSz="646113">
                <a:defRPr>
                  <a:solidFill>
                    <a:schemeClr val="tx1"/>
                  </a:solidFill>
                  <a:latin typeface="Arial" panose="020B0604020202020204" pitchFamily="34" charset="0"/>
                </a:defRPr>
              </a:lvl2pPr>
              <a:lvl3pPr marL="646113" defTabSz="646113">
                <a:defRPr>
                  <a:solidFill>
                    <a:schemeClr val="tx1"/>
                  </a:solidFill>
                  <a:latin typeface="Arial" panose="020B0604020202020204" pitchFamily="34" charset="0"/>
                </a:defRPr>
              </a:lvl3pPr>
              <a:lvl4pPr marL="969963" defTabSz="646113">
                <a:defRPr>
                  <a:solidFill>
                    <a:schemeClr val="tx1"/>
                  </a:solidFill>
                  <a:latin typeface="Arial" panose="020B0604020202020204" pitchFamily="34" charset="0"/>
                </a:defRPr>
              </a:lvl4pPr>
              <a:lvl5pPr marL="1292225" defTabSz="646113">
                <a:defRPr>
                  <a:solidFill>
                    <a:schemeClr val="tx1"/>
                  </a:solidFill>
                  <a:latin typeface="Arial" panose="020B0604020202020204" pitchFamily="34" charset="0"/>
                </a:defRPr>
              </a:lvl5pPr>
              <a:lvl6pPr marL="1749425" defTabSz="646113" fontAlgn="base">
                <a:spcBef>
                  <a:spcPct val="0"/>
                </a:spcBef>
                <a:spcAft>
                  <a:spcPct val="0"/>
                </a:spcAft>
                <a:defRPr>
                  <a:solidFill>
                    <a:schemeClr val="tx1"/>
                  </a:solidFill>
                  <a:latin typeface="Arial" panose="020B0604020202020204" pitchFamily="34" charset="0"/>
                </a:defRPr>
              </a:lvl6pPr>
              <a:lvl7pPr marL="2206625" defTabSz="646113" fontAlgn="base">
                <a:spcBef>
                  <a:spcPct val="0"/>
                </a:spcBef>
                <a:spcAft>
                  <a:spcPct val="0"/>
                </a:spcAft>
                <a:defRPr>
                  <a:solidFill>
                    <a:schemeClr val="tx1"/>
                  </a:solidFill>
                  <a:latin typeface="Arial" panose="020B0604020202020204" pitchFamily="34" charset="0"/>
                </a:defRPr>
              </a:lvl7pPr>
              <a:lvl8pPr marL="2663825" defTabSz="646113" fontAlgn="base">
                <a:spcBef>
                  <a:spcPct val="0"/>
                </a:spcBef>
                <a:spcAft>
                  <a:spcPct val="0"/>
                </a:spcAft>
                <a:defRPr>
                  <a:solidFill>
                    <a:schemeClr val="tx1"/>
                  </a:solidFill>
                  <a:latin typeface="Arial" panose="020B0604020202020204" pitchFamily="34" charset="0"/>
                </a:defRPr>
              </a:lvl8pPr>
              <a:lvl9pPr marL="3121025" defTabSz="646113" fontAlgn="base">
                <a:spcBef>
                  <a:spcPct val="0"/>
                </a:spcBef>
                <a:spcAft>
                  <a:spcPct val="0"/>
                </a:spcAft>
                <a:defRPr>
                  <a:solidFill>
                    <a:schemeClr val="tx1"/>
                  </a:solidFill>
                  <a:latin typeface="Arial" panose="020B0604020202020204" pitchFamily="34" charset="0"/>
                </a:defRPr>
              </a:lvl9pPr>
            </a:lstStyle>
            <a:p>
              <a:pPr eaLnBrk="0" hangingPunct="0"/>
              <a:r>
                <a:rPr lang="en-GB" altLang="en-US" sz="1700"/>
                <a:t>Screenshot from the Eutherian web book in VERB as an OER</a:t>
              </a:r>
              <a:endParaRPr lang="en-US" altLang="en-US" sz="170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altLang="en-US"/>
              <a:t>Phase 2: Accessing VERB as an OER</a:t>
            </a:r>
            <a:r>
              <a:rPr lang="en-GB" altLang="en-US" b="0"/>
              <a:t/>
            </a:r>
            <a:br>
              <a:rPr lang="en-GB" altLang="en-US" b="0"/>
            </a:br>
            <a:endParaRPr lang="en-US" altLang="en-US" b="0"/>
          </a:p>
        </p:txBody>
      </p:sp>
      <p:sp>
        <p:nvSpPr>
          <p:cNvPr id="57347" name="Rectangle 3"/>
          <p:cNvSpPr>
            <a:spLocks noGrp="1" noChangeArrowheads="1"/>
          </p:cNvSpPr>
          <p:nvPr>
            <p:ph type="body" idx="1"/>
          </p:nvPr>
        </p:nvSpPr>
        <p:spPr>
          <a:xfrm>
            <a:off x="250825" y="2420938"/>
            <a:ext cx="8713788" cy="4437062"/>
          </a:xfrm>
        </p:spPr>
        <p:txBody>
          <a:bodyPr/>
          <a:lstStyle/>
          <a:p>
            <a:pPr>
              <a:lnSpc>
                <a:spcPct val="80000"/>
              </a:lnSpc>
              <a:buFontTx/>
              <a:buNone/>
            </a:pPr>
            <a:r>
              <a:rPr lang="en-GB" altLang="en-US" sz="2000"/>
              <a:t>There are 2 ways to access VERB:</a:t>
            </a:r>
          </a:p>
          <a:p>
            <a:pPr>
              <a:lnSpc>
                <a:spcPct val="80000"/>
              </a:lnSpc>
            </a:pPr>
            <a:endParaRPr lang="en-GB" altLang="en-US" sz="2000"/>
          </a:p>
          <a:p>
            <a:pPr>
              <a:lnSpc>
                <a:spcPct val="80000"/>
              </a:lnSpc>
              <a:buFontTx/>
              <a:buNone/>
            </a:pPr>
            <a:r>
              <a:rPr lang="en-GB" altLang="en-US" sz="2000"/>
              <a:t>1. Direct access via UCL Moodle:</a:t>
            </a:r>
          </a:p>
          <a:p>
            <a:pPr>
              <a:lnSpc>
                <a:spcPct val="80000"/>
              </a:lnSpc>
              <a:buFontTx/>
              <a:buNone/>
            </a:pPr>
            <a:r>
              <a:rPr lang="en-GB" altLang="en-US" sz="2000">
                <a:hlinkClick r:id="rId3"/>
              </a:rPr>
              <a:t>http://moodle.ucl.ac.uk/course/search.php?search=zoomoodle</a:t>
            </a:r>
            <a:endParaRPr lang="en-GB" altLang="en-US" sz="2000"/>
          </a:p>
          <a:p>
            <a:pPr>
              <a:lnSpc>
                <a:spcPct val="80000"/>
              </a:lnSpc>
              <a:buFontTx/>
              <a:buNone/>
            </a:pPr>
            <a:r>
              <a:rPr lang="en-GB" altLang="en-US" sz="2000"/>
              <a:t>…. by logging in as a guest you can directly access and view material in VERB within UCL’s Moodle site.</a:t>
            </a:r>
          </a:p>
          <a:p>
            <a:pPr>
              <a:lnSpc>
                <a:spcPct val="80000"/>
              </a:lnSpc>
              <a:buFontTx/>
              <a:buNone/>
            </a:pPr>
            <a:endParaRPr lang="en-GB" altLang="en-US" sz="2000"/>
          </a:p>
          <a:p>
            <a:pPr>
              <a:lnSpc>
                <a:spcPct val="80000"/>
              </a:lnSpc>
              <a:buFontTx/>
              <a:buNone/>
            </a:pPr>
            <a:r>
              <a:rPr lang="en-GB" altLang="en-US" sz="2000"/>
              <a:t>2. Download the VERB content package from JourmOpen:</a:t>
            </a:r>
          </a:p>
          <a:p>
            <a:pPr>
              <a:lnSpc>
                <a:spcPct val="80000"/>
              </a:lnSpc>
              <a:buFontTx/>
              <a:buNone/>
            </a:pPr>
            <a:r>
              <a:rPr lang="en-US" altLang="en-US" sz="2000">
                <a:hlinkClick r:id="rId4"/>
              </a:rPr>
              <a:t>http://open.jorum.ac.uk/xmlui/handle/123456789/1913</a:t>
            </a:r>
            <a:endParaRPr lang="en-US" altLang="en-US" sz="2000"/>
          </a:p>
          <a:p>
            <a:pPr>
              <a:lnSpc>
                <a:spcPct val="80000"/>
              </a:lnSpc>
              <a:buFontTx/>
              <a:buNone/>
            </a:pPr>
            <a:r>
              <a:rPr lang="en-GB" altLang="en-US" sz="2000"/>
              <a:t>…..by visiting the VERB JorumOpen webpage you can download and repackage VERB within your own VLE (such as Moodle or Blackboard).</a:t>
            </a:r>
          </a:p>
          <a:p>
            <a:pPr>
              <a:lnSpc>
                <a:spcPct val="80000"/>
              </a:lnSpc>
              <a:buFontTx/>
              <a:buNone/>
            </a:pPr>
            <a:endParaRPr lang="en-GB" altLang="en-US" sz="2000"/>
          </a:p>
          <a:p>
            <a:pPr>
              <a:lnSpc>
                <a:spcPct val="80000"/>
              </a:lnSpc>
              <a:buFontTx/>
              <a:buNone/>
            </a:pPr>
            <a:r>
              <a:rPr lang="en-GB" altLang="en-US" sz="2000"/>
              <a:t>For detailed instructions see ‘Guidance notes for accessing VERB’ available at the VERB JorumOpen webpage. </a:t>
            </a:r>
            <a:endParaRPr lang="en-US" altLang="en-US" sz="2000"/>
          </a:p>
        </p:txBody>
      </p:sp>
      <p:grpSp>
        <p:nvGrpSpPr>
          <p:cNvPr id="57348" name="Group 4"/>
          <p:cNvGrpSpPr>
            <a:grpSpLocks/>
          </p:cNvGrpSpPr>
          <p:nvPr/>
        </p:nvGrpSpPr>
        <p:grpSpPr bwMode="auto">
          <a:xfrm>
            <a:off x="755650" y="1628775"/>
            <a:ext cx="7807325" cy="644525"/>
            <a:chOff x="431" y="981"/>
            <a:chExt cx="4918" cy="406"/>
          </a:xfrm>
        </p:grpSpPr>
        <p:pic>
          <p:nvPicPr>
            <p:cNvPr id="57349" name="Picture 5" descr="jellyfis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 y="981"/>
              <a:ext cx="351" cy="388"/>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descr="octopu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1" y="1026"/>
              <a:ext cx="526" cy="361"/>
            </a:xfrm>
            <a:prstGeom prst="rect">
              <a:avLst/>
            </a:prstGeom>
            <a:noFill/>
            <a:extLst>
              <a:ext uri="{909E8E84-426E-40DD-AFC4-6F175D3DCCD1}">
                <a14:hiddenFill xmlns:a14="http://schemas.microsoft.com/office/drawing/2010/main">
                  <a:solidFill>
                    <a:srgbClr val="FFFFFF"/>
                  </a:solidFill>
                </a14:hiddenFill>
              </a:ext>
            </a:extLst>
          </p:spPr>
        </p:pic>
        <p:pic>
          <p:nvPicPr>
            <p:cNvPr id="57351" name="Picture 7" descr="was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4" y="1026"/>
              <a:ext cx="495" cy="346"/>
            </a:xfrm>
            <a:prstGeom prst="rect">
              <a:avLst/>
            </a:prstGeom>
            <a:noFill/>
            <a:extLst>
              <a:ext uri="{909E8E84-426E-40DD-AFC4-6F175D3DCCD1}">
                <a14:hiddenFill xmlns:a14="http://schemas.microsoft.com/office/drawing/2010/main">
                  <a:solidFill>
                    <a:srgbClr val="FFFFFF"/>
                  </a:solidFill>
                </a14:hiddenFill>
              </a:ext>
            </a:extLst>
          </p:spPr>
        </p:pic>
        <p:pic>
          <p:nvPicPr>
            <p:cNvPr id="57352" name="Picture 8" descr="bir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 y="1026"/>
              <a:ext cx="422" cy="353"/>
            </a:xfrm>
            <a:prstGeom prst="rect">
              <a:avLst/>
            </a:prstGeom>
            <a:noFill/>
            <a:extLst>
              <a:ext uri="{909E8E84-426E-40DD-AFC4-6F175D3DCCD1}">
                <a14:hiddenFill xmlns:a14="http://schemas.microsoft.com/office/drawing/2010/main">
                  <a:solidFill>
                    <a:srgbClr val="FFFFFF"/>
                  </a:solidFill>
                </a14:hiddenFill>
              </a:ext>
            </a:extLst>
          </p:spPr>
        </p:pic>
        <p:pic>
          <p:nvPicPr>
            <p:cNvPr id="57353" name="Picture 9" descr="coelacanth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7" y="1071"/>
              <a:ext cx="816" cy="250"/>
            </a:xfrm>
            <a:prstGeom prst="rect">
              <a:avLst/>
            </a:prstGeom>
            <a:noFill/>
            <a:extLst>
              <a:ext uri="{909E8E84-426E-40DD-AFC4-6F175D3DCCD1}">
                <a14:hiddenFill xmlns:a14="http://schemas.microsoft.com/office/drawing/2010/main">
                  <a:solidFill>
                    <a:srgbClr val="FFFFFF"/>
                  </a:solidFill>
                </a14:hiddenFill>
              </a:ext>
            </a:extLst>
          </p:spPr>
        </p:pic>
        <p:pic>
          <p:nvPicPr>
            <p:cNvPr id="57354" name="Picture 10" descr="elephan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21" y="1026"/>
              <a:ext cx="428" cy="33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ltLang="en-US"/>
              <a:t>Challenges</a:t>
            </a:r>
            <a:endParaRPr lang="en-US" altLang="en-US"/>
          </a:p>
        </p:txBody>
      </p:sp>
      <p:sp>
        <p:nvSpPr>
          <p:cNvPr id="76803" name="Rectangle 3"/>
          <p:cNvSpPr>
            <a:spLocks noGrp="1" noChangeArrowheads="1"/>
          </p:cNvSpPr>
          <p:nvPr>
            <p:ph type="body" idx="1"/>
          </p:nvPr>
        </p:nvSpPr>
        <p:spPr>
          <a:xfrm>
            <a:off x="395288" y="2997200"/>
            <a:ext cx="8748712" cy="2520950"/>
          </a:xfrm>
        </p:spPr>
        <p:txBody>
          <a:bodyPr/>
          <a:lstStyle/>
          <a:p>
            <a:r>
              <a:rPr lang="en-GB" altLang="en-US"/>
              <a:t>Initial problems repackaging Moodle content using .exe</a:t>
            </a:r>
          </a:p>
          <a:p>
            <a:r>
              <a:rPr lang="en-GB" altLang="en-US"/>
              <a:t>Technological barriers with migrating VERB glossary and quizzes from Moodle to OER</a:t>
            </a:r>
          </a:p>
          <a:p>
            <a:r>
              <a:rPr lang="en-GB" altLang="en-US"/>
              <a:t>Time</a:t>
            </a:r>
          </a:p>
          <a:p>
            <a:endParaRPr lang="en-GB" altLang="en-US"/>
          </a:p>
        </p:txBody>
      </p:sp>
      <p:grpSp>
        <p:nvGrpSpPr>
          <p:cNvPr id="76804" name="Group 4"/>
          <p:cNvGrpSpPr>
            <a:grpSpLocks/>
          </p:cNvGrpSpPr>
          <p:nvPr/>
        </p:nvGrpSpPr>
        <p:grpSpPr bwMode="auto">
          <a:xfrm>
            <a:off x="611188" y="1844675"/>
            <a:ext cx="7807325" cy="644525"/>
            <a:chOff x="431" y="981"/>
            <a:chExt cx="4918" cy="406"/>
          </a:xfrm>
        </p:grpSpPr>
        <p:pic>
          <p:nvPicPr>
            <p:cNvPr id="76805" name="Picture 5" descr="jellyf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981"/>
              <a:ext cx="351" cy="388"/>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octop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 y="1026"/>
              <a:ext cx="526" cy="361"/>
            </a:xfrm>
            <a:prstGeom prst="rect">
              <a:avLst/>
            </a:prstGeom>
            <a:noFill/>
            <a:extLst>
              <a:ext uri="{909E8E84-426E-40DD-AFC4-6F175D3DCCD1}">
                <a14:hiddenFill xmlns:a14="http://schemas.microsoft.com/office/drawing/2010/main">
                  <a:solidFill>
                    <a:srgbClr val="FFFFFF"/>
                  </a:solidFill>
                </a14:hiddenFill>
              </a:ext>
            </a:extLst>
          </p:spPr>
        </p:pic>
        <p:pic>
          <p:nvPicPr>
            <p:cNvPr id="76807" name="Picture 7" descr="was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1026"/>
              <a:ext cx="495" cy="346"/>
            </a:xfrm>
            <a:prstGeom prst="rect">
              <a:avLst/>
            </a:prstGeom>
            <a:noFill/>
            <a:extLst>
              <a:ext uri="{909E8E84-426E-40DD-AFC4-6F175D3DCCD1}">
                <a14:hiddenFill xmlns:a14="http://schemas.microsoft.com/office/drawing/2010/main">
                  <a:solidFill>
                    <a:srgbClr val="FFFFFF"/>
                  </a:solidFill>
                </a14:hiddenFill>
              </a:ext>
            </a:extLst>
          </p:spPr>
        </p:pic>
        <p:pic>
          <p:nvPicPr>
            <p:cNvPr id="76808" name="Picture 8" descr="bi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1" y="1026"/>
              <a:ext cx="422" cy="353"/>
            </a:xfrm>
            <a:prstGeom prst="rect">
              <a:avLst/>
            </a:prstGeom>
            <a:noFill/>
            <a:extLst>
              <a:ext uri="{909E8E84-426E-40DD-AFC4-6F175D3DCCD1}">
                <a14:hiddenFill xmlns:a14="http://schemas.microsoft.com/office/drawing/2010/main">
                  <a:solidFill>
                    <a:srgbClr val="FFFFFF"/>
                  </a:solidFill>
                </a14:hiddenFill>
              </a:ext>
            </a:extLst>
          </p:spPr>
        </p:pic>
        <p:pic>
          <p:nvPicPr>
            <p:cNvPr id="76809" name="Picture 9" descr="coelacanth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7" y="1071"/>
              <a:ext cx="816" cy="250"/>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elepha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1" y="1026"/>
              <a:ext cx="428" cy="33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lstStyle/>
          <a:p>
            <a:r>
              <a:rPr lang="en-GB" altLang="en-US"/>
              <a:t>Thanks</a:t>
            </a:r>
            <a:endParaRPr lang="en-US" altLang="en-US"/>
          </a:p>
        </p:txBody>
      </p:sp>
      <p:sp>
        <p:nvSpPr>
          <p:cNvPr id="51206" name="Rectangle 6"/>
          <p:cNvSpPr>
            <a:spLocks noGrp="1" noChangeArrowheads="1"/>
          </p:cNvSpPr>
          <p:nvPr>
            <p:ph type="body" idx="1"/>
          </p:nvPr>
        </p:nvSpPr>
        <p:spPr>
          <a:xfrm>
            <a:off x="250825" y="2852738"/>
            <a:ext cx="8748713" cy="3457575"/>
          </a:xfrm>
        </p:spPr>
        <p:txBody>
          <a:bodyPr/>
          <a:lstStyle/>
          <a:p>
            <a:r>
              <a:rPr lang="en-GB" altLang="en-US" sz="2400"/>
              <a:t>Alex Lee, 3</a:t>
            </a:r>
            <a:r>
              <a:rPr lang="en-GB" altLang="en-US" sz="2400" baseline="30000"/>
              <a:t>rd</a:t>
            </a:r>
            <a:r>
              <a:rPr lang="en-GB" altLang="en-US" sz="2400"/>
              <a:t> year Undergraduate student, Zoology</a:t>
            </a:r>
          </a:p>
          <a:p>
            <a:r>
              <a:rPr lang="en-GB" altLang="en-US" sz="2400"/>
              <a:t>Mark Carnall, Curator, GMZ, UCL</a:t>
            </a:r>
          </a:p>
          <a:p>
            <a:r>
              <a:rPr lang="en-GB" altLang="en-US" sz="2400"/>
              <a:t>Rosalind Duhs, Centre for Advancement of Learning and Teaching, UCL</a:t>
            </a:r>
          </a:p>
          <a:p>
            <a:r>
              <a:rPr lang="en-GB" altLang="en-US" sz="2400"/>
              <a:t>HEA/JISC, CALT and ESCILTA for funding</a:t>
            </a:r>
          </a:p>
          <a:p>
            <a:r>
              <a:rPr lang="en-GB" altLang="en-US" sz="2400"/>
              <a:t>UCL biosciences staff and students</a:t>
            </a:r>
          </a:p>
          <a:p>
            <a:r>
              <a:rPr lang="en-GB" altLang="en-US" sz="2400"/>
              <a:t>Terry McAndrew and Chris Taylor, HEA centre for Biosciences</a:t>
            </a:r>
            <a:endParaRPr lang="en-US" altLang="en-US" sz="2400"/>
          </a:p>
        </p:txBody>
      </p:sp>
      <p:grpSp>
        <p:nvGrpSpPr>
          <p:cNvPr id="51207" name="Group 7"/>
          <p:cNvGrpSpPr>
            <a:grpSpLocks/>
          </p:cNvGrpSpPr>
          <p:nvPr/>
        </p:nvGrpSpPr>
        <p:grpSpPr bwMode="auto">
          <a:xfrm>
            <a:off x="611188" y="1844675"/>
            <a:ext cx="7807325" cy="644525"/>
            <a:chOff x="431" y="981"/>
            <a:chExt cx="4918" cy="406"/>
          </a:xfrm>
        </p:grpSpPr>
        <p:pic>
          <p:nvPicPr>
            <p:cNvPr id="51208" name="Picture 8" descr="jellyf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981"/>
              <a:ext cx="351" cy="388"/>
            </a:xfrm>
            <a:prstGeom prst="rect">
              <a:avLst/>
            </a:prstGeom>
            <a:noFill/>
            <a:extLst>
              <a:ext uri="{909E8E84-426E-40DD-AFC4-6F175D3DCCD1}">
                <a14:hiddenFill xmlns:a14="http://schemas.microsoft.com/office/drawing/2010/main">
                  <a:solidFill>
                    <a:srgbClr val="FFFFFF"/>
                  </a:solidFill>
                </a14:hiddenFill>
              </a:ext>
            </a:extLst>
          </p:spPr>
        </p:pic>
        <p:pic>
          <p:nvPicPr>
            <p:cNvPr id="51209" name="Picture 9" descr="octop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 y="1026"/>
              <a:ext cx="526" cy="361"/>
            </a:xfrm>
            <a:prstGeom prst="rect">
              <a:avLst/>
            </a:prstGeom>
            <a:noFill/>
            <a:extLst>
              <a:ext uri="{909E8E84-426E-40DD-AFC4-6F175D3DCCD1}">
                <a14:hiddenFill xmlns:a14="http://schemas.microsoft.com/office/drawing/2010/main">
                  <a:solidFill>
                    <a:srgbClr val="FFFFFF"/>
                  </a:solidFill>
                </a14:hiddenFill>
              </a:ext>
            </a:extLst>
          </p:spPr>
        </p:pic>
        <p:pic>
          <p:nvPicPr>
            <p:cNvPr id="51210" name="Picture 10" descr="was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1026"/>
              <a:ext cx="495" cy="346"/>
            </a:xfrm>
            <a:prstGeom prst="rect">
              <a:avLst/>
            </a:prstGeom>
            <a:noFill/>
            <a:extLst>
              <a:ext uri="{909E8E84-426E-40DD-AFC4-6F175D3DCCD1}">
                <a14:hiddenFill xmlns:a14="http://schemas.microsoft.com/office/drawing/2010/main">
                  <a:solidFill>
                    <a:srgbClr val="FFFFFF"/>
                  </a:solidFill>
                </a14:hiddenFill>
              </a:ext>
            </a:extLst>
          </p:spPr>
        </p:pic>
        <p:pic>
          <p:nvPicPr>
            <p:cNvPr id="51211" name="Picture 11" descr="bi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1" y="1026"/>
              <a:ext cx="422" cy="353"/>
            </a:xfrm>
            <a:prstGeom prst="rect">
              <a:avLst/>
            </a:prstGeom>
            <a:noFill/>
            <a:extLst>
              <a:ext uri="{909E8E84-426E-40DD-AFC4-6F175D3DCCD1}">
                <a14:hiddenFill xmlns:a14="http://schemas.microsoft.com/office/drawing/2010/main">
                  <a:solidFill>
                    <a:srgbClr val="FFFFFF"/>
                  </a:solidFill>
                </a14:hiddenFill>
              </a:ext>
            </a:extLst>
          </p:spPr>
        </p:pic>
        <p:pic>
          <p:nvPicPr>
            <p:cNvPr id="51212" name="Picture 12" descr="coelacanth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7" y="1071"/>
              <a:ext cx="816" cy="250"/>
            </a:xfrm>
            <a:prstGeom prst="rect">
              <a:avLst/>
            </a:prstGeom>
            <a:noFill/>
            <a:extLst>
              <a:ext uri="{909E8E84-426E-40DD-AFC4-6F175D3DCCD1}">
                <a14:hiddenFill xmlns:a14="http://schemas.microsoft.com/office/drawing/2010/main">
                  <a:solidFill>
                    <a:srgbClr val="FFFFFF"/>
                  </a:solidFill>
                </a14:hiddenFill>
              </a:ext>
            </a:extLst>
          </p:spPr>
        </p:pic>
        <p:pic>
          <p:nvPicPr>
            <p:cNvPr id="51213" name="Picture 13" descr="elepha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1" y="1026"/>
              <a:ext cx="428" cy="33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a:t>Organismal Biology at UCL</a:t>
            </a:r>
            <a:endParaRPr lang="en-US" altLang="en-US"/>
          </a:p>
        </p:txBody>
      </p:sp>
      <p:sp>
        <p:nvSpPr>
          <p:cNvPr id="15363" name="Rectangle 3"/>
          <p:cNvSpPr>
            <a:spLocks noGrp="1" noChangeArrowheads="1"/>
          </p:cNvSpPr>
          <p:nvPr>
            <p:ph type="body" idx="1"/>
          </p:nvPr>
        </p:nvSpPr>
        <p:spPr>
          <a:xfrm>
            <a:off x="323850" y="2420938"/>
            <a:ext cx="8640763" cy="4437062"/>
          </a:xfrm>
        </p:spPr>
        <p:txBody>
          <a:bodyPr/>
          <a:lstStyle/>
          <a:p>
            <a:pPr>
              <a:lnSpc>
                <a:spcPct val="90000"/>
              </a:lnSpc>
            </a:pPr>
            <a:r>
              <a:rPr lang="en-GB" altLang="en-US"/>
              <a:t>60 undergradutes/year studying Biological Sciences (Biology, Zoology, Genetics, Env Biology).</a:t>
            </a:r>
          </a:p>
          <a:p>
            <a:pPr>
              <a:lnSpc>
                <a:spcPct val="90000"/>
              </a:lnSpc>
            </a:pPr>
            <a:r>
              <a:rPr lang="en-GB" altLang="en-US"/>
              <a:t>Related subjects: Molecular Biosciences, Natural Sciences, Palaeobiology, Biomedsciences, etc (c. 200 students).</a:t>
            </a:r>
          </a:p>
          <a:p>
            <a:pPr>
              <a:lnSpc>
                <a:spcPct val="90000"/>
              </a:lnSpc>
            </a:pPr>
            <a:r>
              <a:rPr lang="en-GB" altLang="en-US"/>
              <a:t>BIOL1006 Evolution, Development and Biodiversity 0.5CU (2 X 3hr Object Based Learning (OBL) practical sessions covering invertebrate and vertebrate diversity and taxomony)</a:t>
            </a:r>
            <a:endParaRPr lang="en-US" altLang="en-US"/>
          </a:p>
        </p:txBody>
      </p:sp>
      <p:grpSp>
        <p:nvGrpSpPr>
          <p:cNvPr id="15370" name="Group 10"/>
          <p:cNvGrpSpPr>
            <a:grpSpLocks/>
          </p:cNvGrpSpPr>
          <p:nvPr/>
        </p:nvGrpSpPr>
        <p:grpSpPr bwMode="auto">
          <a:xfrm>
            <a:off x="684213" y="1557338"/>
            <a:ext cx="7807325" cy="644525"/>
            <a:chOff x="431" y="981"/>
            <a:chExt cx="4918" cy="406"/>
          </a:xfrm>
        </p:grpSpPr>
        <p:pic>
          <p:nvPicPr>
            <p:cNvPr id="15364" name="Picture 4" descr="jellyf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981"/>
              <a:ext cx="351" cy="388"/>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octop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 y="1026"/>
              <a:ext cx="526" cy="36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was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1026"/>
              <a:ext cx="495" cy="346"/>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bi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1" y="1026"/>
              <a:ext cx="422" cy="35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coelacanth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7" y="1071"/>
              <a:ext cx="816" cy="250"/>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elepha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1" y="1026"/>
              <a:ext cx="428" cy="33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GB" altLang="en-US" sz="2600"/>
              <a:t>Virtual Education Resource for the Biosciences </a:t>
            </a:r>
            <a:br>
              <a:rPr lang="en-GB" altLang="en-US" sz="2600"/>
            </a:br>
            <a:r>
              <a:rPr lang="en-GB" altLang="en-US" sz="2600"/>
              <a:t/>
            </a:r>
            <a:br>
              <a:rPr lang="en-GB" altLang="en-US" sz="2600"/>
            </a:br>
            <a:r>
              <a:rPr lang="en-GB" altLang="en-US" sz="2600"/>
              <a:t>VERB (or ZooMoodle)</a:t>
            </a:r>
            <a:endParaRPr lang="en-US" altLang="en-US" sz="2600"/>
          </a:p>
        </p:txBody>
      </p:sp>
      <p:sp>
        <p:nvSpPr>
          <p:cNvPr id="17411" name="Rectangle 3"/>
          <p:cNvSpPr>
            <a:spLocks noGrp="1" noChangeArrowheads="1"/>
          </p:cNvSpPr>
          <p:nvPr>
            <p:ph type="body" idx="1"/>
          </p:nvPr>
        </p:nvSpPr>
        <p:spPr>
          <a:xfrm>
            <a:off x="330200" y="2708275"/>
            <a:ext cx="8489950" cy="3960813"/>
          </a:xfrm>
        </p:spPr>
        <p:txBody>
          <a:bodyPr/>
          <a:lstStyle/>
          <a:p>
            <a:r>
              <a:rPr lang="en-GB" altLang="en-US"/>
              <a:t>To enhance student's knowledge and understanding of animal biodiversity, taxonomy and evolutionary relationships.</a:t>
            </a:r>
          </a:p>
          <a:p>
            <a:r>
              <a:rPr lang="en-GB" altLang="en-US"/>
              <a:t>To extend the time available to students outside the practical lab/Grant Museum to explore the animal kingdom.</a:t>
            </a:r>
          </a:p>
          <a:p>
            <a:r>
              <a:rPr lang="en-GB" altLang="en-US"/>
              <a:t>To find an alternative method of assessing student’s knowledge of animal biology.</a:t>
            </a: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en-US"/>
              <a:t>Phase 1: ESCILTA grant 2008</a:t>
            </a:r>
            <a:endParaRPr lang="en-US" altLang="en-US"/>
          </a:p>
        </p:txBody>
      </p:sp>
      <p:sp>
        <p:nvSpPr>
          <p:cNvPr id="19459" name="Rectangle 3"/>
          <p:cNvSpPr>
            <a:spLocks noGrp="1" noChangeArrowheads="1"/>
          </p:cNvSpPr>
          <p:nvPr>
            <p:ph type="body" idx="1"/>
          </p:nvPr>
        </p:nvSpPr>
        <p:spPr/>
        <p:txBody>
          <a:bodyPr/>
          <a:lstStyle/>
          <a:p>
            <a:endParaRPr lang="en-US" altLang="en-US"/>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t="12929" b="4709"/>
          <a:stretch>
            <a:fillRect/>
          </a:stretch>
        </p:blipFill>
        <p:spPr bwMode="auto">
          <a:xfrm>
            <a:off x="323850" y="1587500"/>
            <a:ext cx="8532813"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30200" y="908050"/>
            <a:ext cx="8813800" cy="1296988"/>
          </a:xfrm>
        </p:spPr>
        <p:txBody>
          <a:bodyPr/>
          <a:lstStyle/>
          <a:p>
            <a:r>
              <a:rPr lang="en-GB" altLang="en-US"/>
              <a:t>Vertebrate Diversity WebBook and Assessment </a:t>
            </a:r>
            <a:r>
              <a:rPr lang="en-GB" altLang="en-US" sz="2600" b="0"/>
              <a:t>Moodle pages developed by </a:t>
            </a:r>
            <a:r>
              <a:rPr lang="en-GB" altLang="en-US" sz="2600"/>
              <a:t>Alex Lee</a:t>
            </a:r>
            <a:r>
              <a:rPr lang="en-GB" altLang="en-US" sz="2600" b="0"/>
              <a:t>, 3</a:t>
            </a:r>
            <a:r>
              <a:rPr lang="en-GB" altLang="en-US" sz="2600" b="0" baseline="30000"/>
              <a:t>rd</a:t>
            </a:r>
            <a:r>
              <a:rPr lang="en-GB" altLang="en-US" sz="2600" b="0"/>
              <a:t> year Zoology undergraduate, in collaboration with HC and Mark Carnall, Curator, Grant Museum of Zoology</a:t>
            </a:r>
            <a:endParaRPr lang="en-US" altLang="en-US" sz="2600" b="0"/>
          </a:p>
        </p:txBody>
      </p:sp>
      <p:sp>
        <p:nvSpPr>
          <p:cNvPr id="21507" name="Rectangle 3"/>
          <p:cNvSpPr>
            <a:spLocks noGrp="1" noChangeArrowheads="1"/>
          </p:cNvSpPr>
          <p:nvPr>
            <p:ph type="body" idx="1"/>
          </p:nvPr>
        </p:nvSpPr>
        <p:spPr>
          <a:xfrm>
            <a:off x="250825" y="4437063"/>
            <a:ext cx="8489950" cy="2089150"/>
          </a:xfrm>
        </p:spPr>
        <p:txBody>
          <a:bodyPr/>
          <a:lstStyle/>
          <a:p>
            <a:r>
              <a:rPr lang="en-GB" altLang="en-US"/>
              <a:t>WebBook containing detailed information about 32 vertebrate groups to supplement OBL practical.</a:t>
            </a:r>
          </a:p>
          <a:p>
            <a:r>
              <a:rPr lang="en-GB" altLang="en-US"/>
              <a:t>Quiz to assess student’s knowledge and understanding of vertebrate biology.</a:t>
            </a:r>
            <a:endParaRPr lang="en-US" altLang="en-US"/>
          </a:p>
        </p:txBody>
      </p:sp>
      <p:pic>
        <p:nvPicPr>
          <p:cNvPr id="21508" name="Picture 4" descr="f_echid10"/>
          <p:cNvPicPr>
            <a:picLocks noChangeAspect="1" noChangeArrowheads="1"/>
          </p:cNvPicPr>
          <p:nvPr/>
        </p:nvPicPr>
        <p:blipFill>
          <a:blip r:embed="rId3">
            <a:extLst>
              <a:ext uri="{28A0092B-C50C-407E-A947-70E740481C1C}">
                <a14:useLocalDpi xmlns:a14="http://schemas.microsoft.com/office/drawing/2010/main" val="0"/>
              </a:ext>
            </a:extLst>
          </a:blip>
          <a:srcRect t="22189" b="8672"/>
          <a:stretch>
            <a:fillRect/>
          </a:stretch>
        </p:blipFill>
        <p:spPr bwMode="auto">
          <a:xfrm>
            <a:off x="3635375" y="2781300"/>
            <a:ext cx="1944688"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Oceanic_Whitetip_Sh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2781300"/>
            <a:ext cx="20161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1530"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325" y="2781300"/>
            <a:ext cx="2016125"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t="12250" b="5205"/>
          <a:stretch>
            <a:fillRect/>
          </a:stretch>
        </p:blipFill>
        <p:spPr bwMode="auto">
          <a:xfrm>
            <a:off x="0" y="0"/>
            <a:ext cx="914400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Text Box 6"/>
          <p:cNvSpPr txBox="1">
            <a:spLocks noChangeArrowheads="1"/>
          </p:cNvSpPr>
          <p:nvPr/>
        </p:nvSpPr>
        <p:spPr bwMode="auto">
          <a:xfrm>
            <a:off x="0" y="6092825"/>
            <a:ext cx="53641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600"/>
              <a:t>Moodle WebBook</a:t>
            </a:r>
            <a:endParaRPr lang="en-US" altLang="en-US"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t="4379" r="261" b="5498"/>
          <a:stretch>
            <a:fillRect/>
          </a:stretch>
        </p:blipFill>
        <p:spPr bwMode="auto">
          <a:xfrm>
            <a:off x="0" y="0"/>
            <a:ext cx="9144000" cy="619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t="3491" b="3761"/>
          <a:stretch>
            <a:fillRect/>
          </a:stretch>
        </p:blipFill>
        <p:spPr bwMode="auto">
          <a:xfrm>
            <a:off x="0" y="0"/>
            <a:ext cx="9144000" cy="636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5"/>
          <p:cNvSpPr txBox="1">
            <a:spLocks noChangeArrowheads="1"/>
          </p:cNvSpPr>
          <p:nvPr/>
        </p:nvSpPr>
        <p:spPr bwMode="auto">
          <a:xfrm>
            <a:off x="0" y="6369050"/>
            <a:ext cx="53641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600"/>
              <a:t>Glossary</a:t>
            </a:r>
            <a:endParaRPr lang="en-US" altLang="en-US" sz="2600"/>
          </a:p>
        </p:txBody>
      </p:sp>
    </p:spTree>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52425B"/>
      </a:dk2>
      <a:lt2>
        <a:srgbClr val="808080"/>
      </a:lt2>
      <a:accent1>
        <a:srgbClr val="7FA1AC"/>
      </a:accent1>
      <a:accent2>
        <a:srgbClr val="911853"/>
      </a:accent2>
      <a:accent3>
        <a:srgbClr val="FFFFFF"/>
      </a:accent3>
      <a:accent4>
        <a:srgbClr val="000000"/>
      </a:accent4>
      <a:accent5>
        <a:srgbClr val="C0CDD2"/>
      </a:accent5>
      <a:accent6>
        <a:srgbClr val="83154A"/>
      </a:accent6>
      <a:hlink>
        <a:srgbClr val="4B4620"/>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52425B"/>
        </a:dk2>
        <a:lt2>
          <a:srgbClr val="808080"/>
        </a:lt2>
        <a:accent1>
          <a:srgbClr val="7FA1AC"/>
        </a:accent1>
        <a:accent2>
          <a:srgbClr val="911853"/>
        </a:accent2>
        <a:accent3>
          <a:srgbClr val="FFFFFF"/>
        </a:accent3>
        <a:accent4>
          <a:srgbClr val="000000"/>
        </a:accent4>
        <a:accent5>
          <a:srgbClr val="C0CDD2"/>
        </a:accent5>
        <a:accent6>
          <a:srgbClr val="83154A"/>
        </a:accent6>
        <a:hlink>
          <a:srgbClr val="4B4620"/>
        </a:hlink>
        <a:folHlink>
          <a:srgbClr val="B25D8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1385</TotalTime>
  <Words>1062</Words>
  <PresentationFormat>On-screen Show (4:3)</PresentationFormat>
  <Paragraphs>111</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Times</vt:lpstr>
      <vt:lpstr>Custom Design</vt:lpstr>
      <vt:lpstr>VERB: A Virtual Educational Resource for the Biosciences  </vt:lpstr>
      <vt:lpstr>Background</vt:lpstr>
      <vt:lpstr>Organismal Biology at UCL</vt:lpstr>
      <vt:lpstr>Virtual Education Resource for the Biosciences   VERB (or ZooMoodle)</vt:lpstr>
      <vt:lpstr>Phase 1: ESCILTA grant 2008</vt:lpstr>
      <vt:lpstr>Vertebrate Diversity WebBook and Assessment Moodle pages developed by Alex Lee, 3rd year Zoology undergraduate, in collaboration with HC and Mark Carnall, Curator, Grant Museum of Zoology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Summative questionnaire employed during VERB development (2 and 3rd year UCL students, plus staff)</vt:lpstr>
      <vt:lpstr>“I learnt some new stuff, and it encouraged me to look up a couple of things that I had assumed were true but in fact were not”  “More images would be ideal if possible, especially in the more diverse groups (when different body plans or specialisms are mentioned in the text)”  “Pictures of the animals with their skin on! Would allow the form of the bones to be linked in to the form of the live animal and aid in visualising the phylogenetic relations” </vt:lpstr>
      <vt:lpstr>Summative Pre- and Formative Post-Moodle questionnaires undertaken by a sub-sample of BIOL1006 students</vt:lpstr>
      <vt:lpstr>Pre- Moodle questionnaire undertaken by a sub-sample of BIOL1006 students</vt:lpstr>
      <vt:lpstr>PowerPoint Presentation</vt:lpstr>
      <vt:lpstr>Post- Moodle questionnaire undertaken by a sub-sample of BIOL1006 students</vt:lpstr>
      <vt:lpstr>PowerPoint Presentation</vt:lpstr>
      <vt:lpstr>“It improved my knowledge and made everything easier to understand”  “This has been really helpful, not only in completing the practical but to have something to refer back to for revision. It is invaluable to have one place to find all the info we need for this part of the module”  “More pictures or links to external resources with pictures”    “More practicals before hand”</vt:lpstr>
      <vt:lpstr>Phase 2: VERB goes national thanks to OER</vt:lpstr>
      <vt:lpstr>PowerPoint Presentation</vt:lpstr>
      <vt:lpstr>PowerPoint Presentation</vt:lpstr>
      <vt:lpstr>Phase 2: Accessing VERB as an OER </vt:lpstr>
      <vt:lpstr>Challenges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2005-07-13T12:26:50Z</dcterms:created>
  <dcterms:modified xsi:type="dcterms:W3CDTF">2019-01-18T16:45:52Z</dcterms:modified>
</cp:coreProperties>
</file>