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256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3" name="Date Placeholder 2"/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8BD07B55-58B5-402D-A54D-3514FDA07E85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Notes Placeholder 4"/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0E9A7BDC-C38D-45A0-AE0D-368C86101C16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114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0C7F372-713A-4A06-8354-FE9C9544CB79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1524C63-A525-4E1F-937C-423A60376F69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15115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37CA295-BECE-45EB-B347-68C0315259A9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7ECBE28-BAC5-4C7B-8D40-21565E142CD5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2497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83E8633-3AAF-4185-9BC7-076A20AFC38F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51D433E-E9E3-453A-A5D8-C1C7F66D17FE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32142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2AEFF56-B68D-4EAB-8F94-C237C2F49A82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0CB3A39-1EFF-491E-BD62-81909968843D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18109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F39489C-5EE4-4665-BB58-0823B9B1F2A3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F0178FF-0BD4-4FFB-B2A7-08F2BE744AB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56998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93101B6-CC2A-4D56-95FC-406A103F3C45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BB79C69-6416-4CC5-9D01-6C8009AB064D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84195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07A0455-989C-44DB-A0B4-30E9AB38020F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BD3401F-2CCA-453C-96EA-E28B0A848388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52115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756C846-EBCE-4E7A-B35E-5EA69AEA0B2D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8A3D5EB-7298-4055-8B70-FC9403E37461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1601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B338772-9687-4945-A671-3102F41FC0C2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68A6CEB-701F-472F-8F1B-D562A65BE57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17335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A0B5AFD-8C40-4B0C-A2BF-20CAAE5FF95E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3CD5064-96B6-4E46-98FE-1FC397819670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0533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lang="en-GB" sz="3200"/>
            </a:lvl1pPr>
          </a:lstStyle>
          <a:p>
            <a:pPr lvl="0"/>
            <a:endParaRPr lang="en-GB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0290C5-20F8-4631-9DCD-59FEF8617335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131C8DA-A0BE-455B-BBDE-BD46AC6954F6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82109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30552EB2-8541-4DB4-98E5-326C5602CC56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9D9C862B-E467-4A2A-9355-96CB8D2F6347}" type="slidenum"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/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/>
            <a:r>
              <a:rPr lang="en-GB"/>
              <a:t>Open Educational Resources &amp; ©</a:t>
            </a:r>
          </a:p>
        </p:txBody>
      </p:sp>
      <p:sp>
        <p:nvSpPr>
          <p:cNvPr id="3" name="Content Placeholder 4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GB" sz="2600"/>
              <a:t>What sort of things are protected by ©?</a:t>
            </a:r>
          </a:p>
          <a:p>
            <a:pPr marL="0" lvl="0" indent="0">
              <a:buNone/>
            </a:pPr>
            <a:r>
              <a:rPr lang="en-GB" sz="2600"/>
              <a:t>Pretty much any kind of creative work you can think of. Kind of monopoly which protects the rights of authors/ creators to exploit their own work.</a:t>
            </a:r>
          </a:p>
          <a:p>
            <a:pPr marL="0" lvl="0" indent="0">
              <a:buNone/>
            </a:pPr>
            <a:r>
              <a:rPr lang="en-GB" sz="2600"/>
              <a:t>How long does © last?</a:t>
            </a:r>
          </a:p>
          <a:p>
            <a:pPr marL="0" lvl="0" indent="0">
              <a:buNone/>
            </a:pPr>
            <a:r>
              <a:rPr lang="en-GB" sz="2600"/>
              <a:t>Author’s lifetime plus 70 years (Orwell example)</a:t>
            </a:r>
          </a:p>
          <a:p>
            <a:pPr marL="0" lvl="0" indent="0">
              <a:buNone/>
            </a:pPr>
            <a:r>
              <a:rPr lang="en-GB" sz="2600"/>
              <a:t>Who owns © in your work?</a:t>
            </a:r>
          </a:p>
          <a:p>
            <a:pPr marL="0" lvl="0" indent="0">
              <a:buNone/>
            </a:pPr>
            <a:r>
              <a:rPr lang="en-GB" sz="2600"/>
              <a:t>Generally speaking, </a:t>
            </a:r>
            <a:r>
              <a:rPr lang="en-GB" sz="2600" b="1"/>
              <a:t>you</a:t>
            </a:r>
            <a:r>
              <a:rPr lang="en-GB" sz="2600"/>
              <a:t> do, as the author. Students at UCL own © in their own work, whether it is a dissertation or a blog post. Employees own the © in research papers and teaching materials. (UCL waives its right as employer to claim © in that material)   </a:t>
            </a:r>
          </a:p>
        </p:txBody>
      </p:sp>
      <p:sp>
        <p:nvSpPr>
          <p:cNvPr id="4" name="Slide Number Placeholder 6"/>
          <p:cNvSpPr txBox="1"/>
          <p:nvPr/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798F030-61FA-4669-9A64-2A5498383A21}" type="slidenum">
              <a:t>1</a:t>
            </a:fld>
            <a:endParaRPr lang="en-GB" sz="1200" b="0" i="0" u="none" strike="noStrike" kern="1200" cap="none" spc="0" baseline="0">
              <a:solidFill>
                <a:srgbClr val="898989"/>
              </a:solidFill>
              <a:uFillTx/>
              <a:latin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3" y="365129"/>
            <a:ext cx="1227408" cy="429438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/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/>
            <a:r>
              <a:rPr lang="en-GB"/>
              <a:t>Open Educational Resources &amp; ©</a:t>
            </a:r>
          </a:p>
        </p:txBody>
      </p:sp>
      <p:sp>
        <p:nvSpPr>
          <p:cNvPr id="3" name="Content Placeholder 4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In © terms by posting material on an OER we are “making it available to the public”, which is one of the restricted acts under © law. Normally reserved by the © owner.</a:t>
            </a:r>
          </a:p>
          <a:p>
            <a:pPr lvl="0"/>
            <a:r>
              <a:rPr lang="en-GB"/>
              <a:t>If you are a student, you will own the copyright in your own academic work or so you can choose to make your work available or not.</a:t>
            </a:r>
          </a:p>
          <a:p>
            <a:pPr lvl="0"/>
            <a:r>
              <a:rPr lang="en-GB"/>
              <a:t>If you are UCL staff then you also own the © in the teaching materials you create, however UCL also enjoys a licence to reuse your work which includes making it available to the public via an OER . </a:t>
            </a:r>
          </a:p>
          <a:p>
            <a:pPr lvl="0"/>
            <a:endParaRPr lang="en-GB"/>
          </a:p>
        </p:txBody>
      </p:sp>
      <p:sp>
        <p:nvSpPr>
          <p:cNvPr id="4" name="Slide Number Placeholder 6"/>
          <p:cNvSpPr txBox="1"/>
          <p:nvPr/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8077234-B953-4B72-9467-4C80878E5D4C}" type="slidenum">
              <a:t>2</a:t>
            </a:fld>
            <a:endParaRPr lang="en-GB" sz="1200" b="0" i="0" u="none" strike="noStrike" kern="1200" cap="none" spc="0" baseline="0">
              <a:solidFill>
                <a:srgbClr val="898989"/>
              </a:solidFill>
              <a:uFillTx/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/>
            <a:r>
              <a:rPr lang="en-GB"/>
              <a:t>Open Educational Resources &amp; ©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80000"/>
              </a:lnSpc>
            </a:pPr>
            <a:r>
              <a:rPr lang="en-GB" sz="2600"/>
              <a:t>What people can do with your work?</a:t>
            </a:r>
          </a:p>
          <a:p>
            <a:pPr lvl="0">
              <a:lnSpc>
                <a:spcPct val="80000"/>
              </a:lnSpc>
            </a:pPr>
            <a:r>
              <a:rPr lang="en-GB" sz="2600"/>
              <a:t>Choice of licence terms: Creative Commons licences: Free to use online licensing system which gives permission for others to use your work under certain conditions</a:t>
            </a:r>
          </a:p>
          <a:p>
            <a:pPr lvl="0">
              <a:lnSpc>
                <a:spcPct val="80000"/>
              </a:lnSpc>
            </a:pPr>
            <a:r>
              <a:rPr lang="en-GB" sz="2600"/>
              <a:t>Mainly they must acknowledge you as the author of the work.  </a:t>
            </a:r>
          </a:p>
          <a:p>
            <a:pPr marL="0" lvl="0" indent="0">
              <a:lnSpc>
                <a:spcPct val="80000"/>
              </a:lnSpc>
              <a:buNone/>
            </a:pPr>
            <a:r>
              <a:rPr lang="en-GB" sz="2600"/>
              <a:t>Advantages:</a:t>
            </a:r>
          </a:p>
          <a:p>
            <a:pPr lvl="0">
              <a:lnSpc>
                <a:spcPct val="80000"/>
              </a:lnSpc>
            </a:pPr>
            <a:r>
              <a:rPr lang="en-GB" sz="2600"/>
              <a:t>Recognised system of licensing</a:t>
            </a:r>
          </a:p>
          <a:p>
            <a:pPr lvl="0">
              <a:lnSpc>
                <a:spcPct val="80000"/>
              </a:lnSpc>
            </a:pPr>
            <a:r>
              <a:rPr lang="en-GB" sz="2600"/>
              <a:t>Removes any ambiguity about how your work can be reused</a:t>
            </a:r>
          </a:p>
          <a:p>
            <a:pPr lvl="0">
              <a:lnSpc>
                <a:spcPct val="80000"/>
              </a:lnSpc>
            </a:pPr>
            <a:r>
              <a:rPr lang="en-GB" sz="2600"/>
              <a:t>No need for you to deal with permission requests. </a:t>
            </a:r>
          </a:p>
          <a:p>
            <a:pPr lvl="0">
              <a:lnSpc>
                <a:spcPct val="80000"/>
              </a:lnSpc>
            </a:pPr>
            <a:r>
              <a:rPr lang="en-GB" sz="2600"/>
              <a:t>Ensures you are credited as the author, which may assist your reputation.</a:t>
            </a:r>
          </a:p>
        </p:txBody>
      </p:sp>
      <p:sp>
        <p:nvSpPr>
          <p:cNvPr id="4" name="Slide Number Placeholder 4"/>
          <p:cNvSpPr txBox="1"/>
          <p:nvPr/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0B8F127-DF42-44E8-9034-069AD9CFB19E}" type="slidenum">
              <a:t>3</a:t>
            </a:fld>
            <a:endParaRPr lang="en-GB" sz="1200" b="0" i="0" u="none" strike="noStrike" kern="1200" cap="none" spc="0" baseline="0">
              <a:solidFill>
                <a:srgbClr val="898989"/>
              </a:solidFill>
              <a:uFillTx/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/>
            <a:r>
              <a:rPr lang="en-GB"/>
              <a:t>Open Educational Resources &amp; ©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© issues to be aware of</a:t>
            </a:r>
          </a:p>
          <a:p>
            <a:pPr lvl="0"/>
            <a:r>
              <a:rPr lang="en-GB"/>
              <a:t>Does your work contain extracts from other people’s work? (third party material)</a:t>
            </a:r>
          </a:p>
          <a:p>
            <a:pPr lvl="0"/>
            <a:r>
              <a:rPr lang="en-GB"/>
              <a:t>If so you need to check whether you require permission from the © owner, before your work is posted online. Bearing in mind: The OER is a non-commercial project, which tends to reduce © risk, but you will be making it available to a vast potential audience (anyone with internet access)  </a:t>
            </a:r>
          </a:p>
          <a:p>
            <a:pPr lvl="0"/>
            <a:endParaRPr lang="en-GB"/>
          </a:p>
        </p:txBody>
      </p:sp>
      <p:sp>
        <p:nvSpPr>
          <p:cNvPr id="4" name="Slide Number Placeholder 3"/>
          <p:cNvSpPr txBox="1"/>
          <p:nvPr/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7D87FA3-C663-47D2-B6D5-B46B2D464497}" type="slidenum">
              <a:t>4</a:t>
            </a:fld>
            <a:endParaRPr lang="en-GB" sz="1200" b="0" i="0" u="none" strike="noStrike" kern="1200" cap="none" spc="0" baseline="0">
              <a:solidFill>
                <a:srgbClr val="898989"/>
              </a:solidFill>
              <a:uFillTx/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410</Words>
  <PresentationFormat>Widescreen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Open Educational Resources &amp; ©</vt:lpstr>
      <vt:lpstr>Open Educational Resources &amp; ©</vt:lpstr>
      <vt:lpstr>Open Educational Resources &amp; ©</vt:lpstr>
      <vt:lpstr>Open Educational Resources &amp; ©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2018-11-01T13:57:59Z</dcterms:created>
  <dcterms:modified xsi:type="dcterms:W3CDTF">2019-01-18T17:45:23Z</dcterms:modified>
</cp:coreProperties>
</file>